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3" r:id="rId6"/>
    <p:sldId id="269" r:id="rId7"/>
    <p:sldId id="268" r:id="rId8"/>
    <p:sldId id="270" r:id="rId9"/>
    <p:sldId id="265" r:id="rId10"/>
    <p:sldId id="280" r:id="rId11"/>
    <p:sldId id="278" r:id="rId12"/>
    <p:sldId id="279" r:id="rId13"/>
    <p:sldId id="25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E12"/>
    <a:srgbClr val="54D8E6"/>
    <a:srgbClr val="F446D3"/>
    <a:srgbClr val="007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4142-1F25-42A2-B284-D9450B5646E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602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81C-DF4B-40BA-BDE9-F9697094256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881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883A-698A-4D64-A707-988FCE73252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131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C910-3A20-42FD-A76A-DE5DD09C92A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19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6854-398B-4E41-B543-81B833A35ED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154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D4B7-0E69-419C-BDA5-CA1C15F5431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223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9BB3-1247-4593-B496-FF8049AF95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1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D9EC-CA84-4049-BA58-D33A4973F1A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699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6723-4C31-423D-B7F8-A3C0E87FADC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70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2094-DC86-43E9-AD22-D2A42A78DFD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950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5507-075C-4DB4-8179-43A2CF524EE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518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734B9-432B-47AD-8055-40293FB4760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610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egistrdigitalizace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dcz@nkp.cz" TargetMode="External"/><Relationship Id="rId2" Type="http://schemas.openxmlformats.org/officeDocument/2006/relationships/hyperlink" Target="http://www.registrdigitalizace.cz/rdcz/uzivatel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hyperlink" Target="mailto:helena.dvorakova@nkp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egistrdigitalizace.cz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egistrdigitalizace.cz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484784"/>
            <a:ext cx="7772400" cy="3168352"/>
          </a:xfrm>
        </p:spPr>
        <p:txBody>
          <a:bodyPr>
            <a:normAutofit fontScale="90000"/>
          </a:bodyPr>
          <a:lstStyle/>
          <a:p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6000" dirty="0" smtClean="0"/>
              <a:t>R</a:t>
            </a:r>
            <a:r>
              <a:rPr lang="es-ES" sz="6000" dirty="0" smtClean="0">
                <a:solidFill>
                  <a:srgbClr val="D42E12"/>
                </a:solidFill>
              </a:rPr>
              <a:t>egistr </a:t>
            </a:r>
            <a:r>
              <a:rPr lang="es-ES" sz="6000" dirty="0" smtClean="0"/>
              <a:t>d</a:t>
            </a:r>
            <a:r>
              <a:rPr lang="es-ES" sz="6000" dirty="0" smtClean="0">
                <a:solidFill>
                  <a:srgbClr val="D42E12"/>
                </a:solidFill>
              </a:rPr>
              <a:t>igitalizace</a:t>
            </a:r>
            <a:r>
              <a:rPr lang="cs-CZ" sz="6000" dirty="0" smtClean="0">
                <a:solidFill>
                  <a:srgbClr val="D42E12"/>
                </a:solidFill>
              </a:rPr>
              <a:t/>
            </a:r>
            <a:br>
              <a:rPr lang="cs-CZ" sz="6000" dirty="0" smtClean="0">
                <a:solidFill>
                  <a:srgbClr val="D42E12"/>
                </a:solidFill>
              </a:rPr>
            </a:br>
            <a:r>
              <a:rPr lang="cs-CZ" sz="6000" dirty="0" smtClean="0">
                <a:solidFill>
                  <a:srgbClr val="D42E12"/>
                </a:solidFill>
              </a:rPr>
              <a:t>2017</a:t>
            </a:r>
            <a:br>
              <a:rPr lang="cs-CZ" sz="6000" dirty="0" smtClean="0">
                <a:solidFill>
                  <a:srgbClr val="D42E12"/>
                </a:solidFill>
              </a:rPr>
            </a:br>
            <a:r>
              <a:rPr lang="cs-CZ" sz="3300" dirty="0" smtClean="0">
                <a:hlinkClick r:id="rId2"/>
              </a:rPr>
              <a:t>http://registrdigitalizace.cz</a:t>
            </a:r>
            <a:r>
              <a:rPr lang="cs-CZ" altLang="cs-CZ" sz="3300" dirty="0" smtClean="0"/>
              <a:t/>
            </a:r>
            <a:br>
              <a:rPr lang="cs-CZ" altLang="cs-CZ" sz="3300" dirty="0" smtClean="0"/>
            </a:br>
            <a:r>
              <a:rPr lang="cs-CZ" altLang="cs-CZ" dirty="0">
                <a:solidFill>
                  <a:srgbClr val="D42E12"/>
                </a:solidFill>
              </a:rPr>
              <a:t/>
            </a:r>
            <a:br>
              <a:rPr lang="cs-CZ" altLang="cs-CZ" dirty="0">
                <a:solidFill>
                  <a:srgbClr val="D42E12"/>
                </a:solidFill>
              </a:rPr>
            </a:br>
            <a:r>
              <a:rPr lang="cs-CZ" altLang="cs-CZ" sz="2400" dirty="0" smtClean="0"/>
              <a:t>Helena Dvořáková</a:t>
            </a:r>
            <a:br>
              <a:rPr lang="cs-CZ" altLang="cs-CZ" sz="2400" dirty="0" smtClean="0"/>
            </a:br>
            <a:r>
              <a:rPr lang="cs-CZ" altLang="cs-CZ" sz="2400" dirty="0" smtClean="0"/>
              <a:t>25.5.2017</a:t>
            </a:r>
            <a:br>
              <a:rPr lang="cs-CZ" altLang="cs-CZ" sz="2400" dirty="0" smtClean="0"/>
            </a:br>
            <a:endParaRPr lang="cs-CZ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4946" y="1700808"/>
            <a:ext cx="7776863" cy="5040559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Informační stránky</a:t>
            </a:r>
            <a:r>
              <a:rPr lang="cs-CZ" sz="2800" dirty="0" smtClean="0"/>
              <a:t>: </a:t>
            </a:r>
            <a:r>
              <a:rPr lang="cs-CZ" sz="2800" dirty="0">
                <a:solidFill>
                  <a:srgbClr val="00708C"/>
                </a:solidFill>
                <a:hlinkClick r:id="rId2"/>
              </a:rPr>
              <a:t>http://</a:t>
            </a:r>
            <a:r>
              <a:rPr lang="cs-CZ" sz="2800" dirty="0" smtClean="0">
                <a:solidFill>
                  <a:srgbClr val="00708C"/>
                </a:solidFill>
                <a:hlinkClick r:id="rId2"/>
              </a:rPr>
              <a:t>www.registrdigitalizace.cz/rdcz/uzivatele</a:t>
            </a:r>
            <a:r>
              <a:rPr lang="cs-CZ" dirty="0" smtClean="0">
                <a:solidFill>
                  <a:srgbClr val="00708C"/>
                </a:solidFill>
                <a:hlinkClick r:id="rId2"/>
              </a:rPr>
              <a:t>/</a:t>
            </a:r>
            <a:r>
              <a:rPr lang="cs-CZ" dirty="0" smtClean="0">
                <a:solidFill>
                  <a:srgbClr val="00708C"/>
                </a:solidFill>
              </a:rPr>
              <a:t/>
            </a:r>
            <a:br>
              <a:rPr lang="cs-CZ" dirty="0" smtClean="0">
                <a:solidFill>
                  <a:srgbClr val="00708C"/>
                </a:solidFill>
              </a:rPr>
            </a:br>
            <a:endParaRPr lang="cs-CZ" dirty="0" smtClean="0">
              <a:solidFill>
                <a:srgbClr val="00708C"/>
              </a:solidFill>
            </a:endParaRPr>
          </a:p>
          <a:p>
            <a:r>
              <a:rPr lang="cs-CZ" altLang="cs-CZ" sz="2800" dirty="0" smtClean="0">
                <a:solidFill>
                  <a:schemeClr val="tx1"/>
                </a:solidFill>
              </a:rPr>
              <a:t>Dotazy</a:t>
            </a:r>
            <a:r>
              <a:rPr lang="cs-CZ" altLang="cs-CZ" sz="2800" dirty="0">
                <a:solidFill>
                  <a:schemeClr val="tx1"/>
                </a:solidFill>
              </a:rPr>
              <a:t>, </a:t>
            </a:r>
            <a:r>
              <a:rPr lang="cs-CZ" altLang="cs-CZ" sz="2800" dirty="0" smtClean="0">
                <a:solidFill>
                  <a:schemeClr val="tx1"/>
                </a:solidFill>
              </a:rPr>
              <a:t>zasílání </a:t>
            </a:r>
            <a:r>
              <a:rPr lang="cs-CZ" altLang="cs-CZ" sz="2800" dirty="0" err="1">
                <a:solidFill>
                  <a:schemeClr val="tx1"/>
                </a:solidFill>
              </a:rPr>
              <a:t>xls</a:t>
            </a:r>
            <a:r>
              <a:rPr lang="cs-CZ" altLang="cs-CZ" sz="2800" dirty="0">
                <a:solidFill>
                  <a:schemeClr val="tx1"/>
                </a:solidFill>
              </a:rPr>
              <a:t> souborů</a:t>
            </a:r>
            <a:r>
              <a:rPr lang="cs-CZ" altLang="cs-CZ" sz="2800" dirty="0"/>
              <a:t>:</a:t>
            </a:r>
            <a:r>
              <a:rPr lang="cs-CZ" altLang="cs-CZ" sz="2800" u="sng" dirty="0" smtClean="0">
                <a:hlinkClick r:id="rId3"/>
              </a:rPr>
              <a:t/>
            </a:r>
            <a:br>
              <a:rPr lang="cs-CZ" altLang="cs-CZ" sz="2800" u="sng" dirty="0" smtClean="0">
                <a:hlinkClick r:id="rId3"/>
              </a:rPr>
            </a:br>
            <a:r>
              <a:rPr lang="cs-CZ" altLang="cs-CZ" u="sng" dirty="0" err="1" smtClean="0">
                <a:hlinkClick r:id="rId3"/>
              </a:rPr>
              <a:t>rdcz</a:t>
            </a:r>
            <a:r>
              <a:rPr lang="en-US" altLang="cs-CZ" u="sng" dirty="0" smtClean="0">
                <a:hlinkClick r:id="rId3"/>
              </a:rPr>
              <a:t>@nkp.cz</a:t>
            </a:r>
            <a:endParaRPr lang="cs-CZ" altLang="cs-CZ" u="sng" dirty="0" smtClean="0"/>
          </a:p>
          <a:p>
            <a:r>
              <a:rPr lang="en-US" altLang="cs-CZ" u="sng" dirty="0" smtClean="0">
                <a:hlinkClick r:id="rId4"/>
              </a:rPr>
              <a:t>helena.dvorakova@nkp.cz</a:t>
            </a:r>
            <a:endParaRPr lang="cs-CZ" altLang="cs-CZ" u="sng" dirty="0" smtClean="0"/>
          </a:p>
          <a:p>
            <a:r>
              <a:rPr lang="cs-CZ" altLang="cs-CZ" u="sng" dirty="0" smtClean="0"/>
              <a:t/>
            </a:r>
            <a:br>
              <a:rPr lang="cs-CZ" altLang="cs-CZ" u="sng" dirty="0" smtClean="0"/>
            </a:br>
            <a:endParaRPr lang="cs-CZ" altLang="cs-CZ" u="sng" dirty="0" smtClean="0"/>
          </a:p>
          <a:p>
            <a:endParaRPr lang="cs-CZ" altLang="cs-CZ" dirty="0" smtClean="0">
              <a:solidFill>
                <a:schemeClr val="tx1"/>
              </a:solidFill>
            </a:endParaRPr>
          </a:p>
          <a:p>
            <a:endParaRPr lang="cs-CZ" altLang="cs-CZ" dirty="0"/>
          </a:p>
          <a:p>
            <a:endParaRPr lang="en-US" altLang="cs-CZ" u="sng" dirty="0"/>
          </a:p>
          <a:p>
            <a:endParaRPr lang="en-US" altLang="cs-CZ" dirty="0"/>
          </a:p>
          <a:p>
            <a:pPr algn="l"/>
            <a:endParaRPr lang="cs-CZ" dirty="0">
              <a:solidFill>
                <a:srgbClr val="00708C"/>
              </a:solidFill>
            </a:endParaRPr>
          </a:p>
          <a:p>
            <a:pPr algn="l"/>
            <a:endParaRPr lang="cs-CZ" dirty="0"/>
          </a:p>
          <a:p>
            <a:endParaRPr lang="cs-CZ" altLang="cs-CZ" dirty="0" smtClean="0"/>
          </a:p>
          <a:p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50" y="4877644"/>
            <a:ext cx="494928" cy="49492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4" descr="new_nklogo_rg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123728" y="462674"/>
            <a:ext cx="518457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cs-CZ" altLang="cs-CZ" sz="3200" dirty="0">
                <a:solidFill>
                  <a:srgbClr val="D42E12"/>
                </a:solidFill>
              </a:rPr>
              <a:t>Informace k RD, kontakt</a:t>
            </a:r>
            <a:endParaRPr lang="cs-CZ" sz="3200" dirty="0">
              <a:solidFill>
                <a:srgbClr val="D42E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922" y="188641"/>
            <a:ext cx="5514310" cy="648071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cs-CZ" altLang="cs-CZ" sz="3600" dirty="0" smtClean="0">
                <a:solidFill>
                  <a:srgbClr val="D42E12"/>
                </a:solidFill>
              </a:rPr>
              <a:t>Poslání a možnosti využití</a:t>
            </a:r>
            <a:endParaRPr lang="cs-CZ" altLang="cs-CZ" sz="3600" dirty="0">
              <a:solidFill>
                <a:srgbClr val="00708C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043608" y="980728"/>
            <a:ext cx="7560840" cy="525658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Celostátní evidence digitalizovaných dokumentů (co + kdo + stav)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Ochrana před duplicitní digitalizací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Pro </a:t>
            </a:r>
            <a:r>
              <a:rPr lang="cs-CZ" sz="2800" dirty="0">
                <a:solidFill>
                  <a:schemeClr val="tx1"/>
                </a:solidFill>
              </a:rPr>
              <a:t>digitalizující instituce 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 Koordinace digitalizačních </a:t>
            </a:r>
            <a:r>
              <a:rPr lang="cs-CZ" sz="2800" dirty="0" smtClean="0">
                <a:solidFill>
                  <a:schemeClr val="tx1"/>
                </a:solidFill>
              </a:rPr>
              <a:t>projektů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(možnost </a:t>
            </a:r>
            <a:r>
              <a:rPr lang="cs-CZ" sz="2800" dirty="0">
                <a:solidFill>
                  <a:schemeClr val="tx1"/>
                </a:solidFill>
              </a:rPr>
              <a:t>„rezervace“ titulu)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 Sdílení výsledků digitalizace 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(stažení URL, kontakt pro dohodu o replikaci)</a:t>
            </a:r>
            <a:endParaRPr lang="cs-CZ" sz="2800" dirty="0">
              <a:solidFill>
                <a:schemeClr val="tx1"/>
              </a:solidFill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Pro koncového uživatele</a:t>
            </a:r>
            <a:r>
              <a:rPr lang="cs-CZ" sz="28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co je kde k dispozici</a:t>
            </a:r>
          </a:p>
          <a:p>
            <a:pPr algn="l"/>
            <a:endParaRPr lang="cs-CZ" sz="2800" dirty="0" smtClean="0"/>
          </a:p>
          <a:p>
            <a:pPr algn="l"/>
            <a:endParaRPr lang="cs-CZ" sz="2400" dirty="0"/>
          </a:p>
          <a:p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9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922" y="188641"/>
            <a:ext cx="6450414" cy="648071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cs-CZ" altLang="cs-CZ" sz="3600" dirty="0" smtClean="0">
                <a:solidFill>
                  <a:srgbClr val="D42E12"/>
                </a:solidFill>
              </a:rPr>
              <a:t>Přispívání do RD -  kdo a kdy?</a:t>
            </a:r>
            <a:endParaRPr lang="cs-CZ" altLang="cs-CZ" sz="3600" dirty="0">
              <a:solidFill>
                <a:srgbClr val="D42E12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84438" y="1124744"/>
            <a:ext cx="8152057" cy="511256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</a:rPr>
              <a:t>Kdo digitalizuje tištěný dokument</a:t>
            </a:r>
            <a:br>
              <a:rPr lang="cs-CZ" sz="3000" dirty="0" smtClean="0">
                <a:solidFill>
                  <a:schemeClr val="tx1"/>
                </a:solidFill>
              </a:rPr>
            </a:br>
            <a:r>
              <a:rPr lang="cs-CZ" sz="3000" dirty="0" smtClean="0">
                <a:solidFill>
                  <a:schemeClr val="tx1"/>
                </a:solidFill>
              </a:rPr>
              <a:t>-nutno nejprve </a:t>
            </a:r>
            <a:r>
              <a:rPr lang="cs-CZ" sz="3000" dirty="0" smtClean="0">
                <a:solidFill>
                  <a:srgbClr val="FF0000"/>
                </a:solidFill>
              </a:rPr>
              <a:t>„zaevidovat“ instituci</a:t>
            </a:r>
            <a:r>
              <a:rPr lang="en-US" sz="3000" dirty="0" smtClean="0">
                <a:solidFill>
                  <a:schemeClr val="tx1"/>
                </a:solidFill>
              </a:rPr>
              <a:t/>
            </a:r>
            <a:br>
              <a:rPr lang="en-US" sz="3000" dirty="0" smtClean="0">
                <a:solidFill>
                  <a:schemeClr val="tx1"/>
                </a:solidFill>
              </a:rPr>
            </a:br>
            <a:endParaRPr lang="en-US" sz="3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</a:rPr>
              <a:t>Při plánované digitalizaci – rezervace titulu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Při spuštění digitalizace (závazný výběr</a:t>
            </a:r>
            <a:r>
              <a:rPr lang="cs-CZ" sz="3000" dirty="0" smtClean="0">
                <a:solidFill>
                  <a:schemeClr val="tx1"/>
                </a:solidFill>
              </a:rPr>
              <a:t>)</a:t>
            </a:r>
            <a:r>
              <a:rPr lang="en-US" sz="3000" dirty="0" smtClean="0">
                <a:solidFill>
                  <a:schemeClr val="tx1"/>
                </a:solidFill>
              </a:rPr>
              <a:t> – </a:t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dirty="0" err="1" smtClean="0">
                <a:solidFill>
                  <a:schemeClr val="tx1"/>
                </a:solidFill>
              </a:rPr>
              <a:t>pozd</a:t>
            </a:r>
            <a:r>
              <a:rPr lang="cs-CZ" sz="3000" dirty="0" err="1" smtClean="0">
                <a:solidFill>
                  <a:schemeClr val="tx1"/>
                </a:solidFill>
              </a:rPr>
              <a:t>ěji</a:t>
            </a:r>
            <a:r>
              <a:rPr lang="cs-CZ" sz="3000" dirty="0" smtClean="0">
                <a:solidFill>
                  <a:schemeClr val="tx1"/>
                </a:solidFill>
              </a:rPr>
              <a:t> dodání URL + změna stavu</a:t>
            </a:r>
            <a:endParaRPr lang="cs-CZ" sz="30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</a:rPr>
              <a:t>Zpětné nahlášení dřívější digitalizace </a:t>
            </a:r>
            <a:br>
              <a:rPr lang="cs-CZ" sz="3000" dirty="0" smtClean="0">
                <a:solidFill>
                  <a:schemeClr val="tx1"/>
                </a:solidFill>
              </a:rPr>
            </a:br>
            <a:r>
              <a:rPr lang="cs-CZ" sz="3000" dirty="0" smtClean="0">
                <a:solidFill>
                  <a:schemeClr val="tx1"/>
                </a:solidFill>
              </a:rPr>
              <a:t>(včetně URL)</a:t>
            </a:r>
            <a:br>
              <a:rPr lang="cs-CZ" sz="3000" dirty="0" smtClean="0">
                <a:solidFill>
                  <a:schemeClr val="tx1"/>
                </a:solidFill>
              </a:rPr>
            </a:br>
            <a:endParaRPr lang="cs-CZ" sz="3000" dirty="0" smtClean="0">
              <a:solidFill>
                <a:schemeClr val="tx1"/>
              </a:solidFill>
            </a:endParaRPr>
          </a:p>
          <a:p>
            <a:pPr algn="l"/>
            <a:r>
              <a:rPr lang="cs-CZ" sz="3000" dirty="0" smtClean="0">
                <a:solidFill>
                  <a:schemeClr val="tx1"/>
                </a:solidFill>
              </a:rPr>
              <a:t>=</a:t>
            </a:r>
            <a:r>
              <a:rPr lang="en-US" sz="3000" dirty="0" smtClean="0">
                <a:solidFill>
                  <a:schemeClr val="tx1"/>
                </a:solidFill>
              </a:rPr>
              <a:t>&gt; 3 </a:t>
            </a:r>
            <a:r>
              <a:rPr lang="en-US" sz="3000" dirty="0" err="1" smtClean="0">
                <a:solidFill>
                  <a:schemeClr val="tx1"/>
                </a:solidFill>
              </a:rPr>
              <a:t>stavy</a:t>
            </a:r>
            <a:r>
              <a:rPr lang="en-US" sz="3000" dirty="0" smtClean="0">
                <a:solidFill>
                  <a:schemeClr val="tx1"/>
                </a:solidFill>
              </a:rPr>
              <a:t> digitalizace</a:t>
            </a:r>
            <a:r>
              <a:rPr lang="cs-CZ" sz="30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941168"/>
            <a:ext cx="3169809" cy="115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9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922" y="188641"/>
            <a:ext cx="5082262" cy="648071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cs-CZ" altLang="cs-CZ" sz="3600" dirty="0" smtClean="0">
                <a:solidFill>
                  <a:srgbClr val="D42E12"/>
                </a:solidFill>
              </a:rPr>
              <a:t>Přispívání do RD – jak?</a:t>
            </a:r>
            <a:endParaRPr lang="cs-CZ" altLang="cs-CZ" sz="3600" dirty="0">
              <a:solidFill>
                <a:srgbClr val="D42E12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84438" y="836712"/>
            <a:ext cx="8152057" cy="5400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MARCXML export z katalogu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od výběru záznamů lze zcela automatizovat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sklízení pomocí OAI-PHM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po nastavení setů automatizovaně</a:t>
            </a:r>
            <a:br>
              <a:rPr lang="cs-CZ" sz="2800" dirty="0" smtClean="0">
                <a:solidFill>
                  <a:schemeClr val="tx1"/>
                </a:solidFill>
              </a:rPr>
            </a:b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FF0000"/>
                </a:solidFill>
              </a:rPr>
              <a:t>MARCXML export ze SKC 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nutno doplnit editací  záznam v SKC a odeslat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tabulka </a:t>
            </a:r>
            <a:r>
              <a:rPr lang="cs-CZ" sz="2800" dirty="0" err="1" smtClean="0">
                <a:solidFill>
                  <a:srgbClr val="FF0000"/>
                </a:solidFill>
              </a:rPr>
              <a:t>excel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(-</a:t>
            </a:r>
            <a:r>
              <a:rPr lang="en-US" sz="2800" dirty="0" smtClean="0">
                <a:solidFill>
                  <a:schemeClr val="tx1"/>
                </a:solidFill>
              </a:rPr>
              <a:t>&gt; csv)</a:t>
            </a:r>
            <a:r>
              <a:rPr lang="cs-CZ" sz="2800" dirty="0" smtClean="0">
                <a:solidFill>
                  <a:schemeClr val="tx1"/>
                </a:solidFill>
              </a:rPr>
              <a:t> s vybranými údaji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ruční práce na straně přispěvatele i RD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(ke stažení na informačních stránkách)</a:t>
            </a:r>
            <a:br>
              <a:rPr lang="cs-CZ" sz="2800" dirty="0" smtClean="0">
                <a:solidFill>
                  <a:schemeClr val="tx1"/>
                </a:solidFill>
              </a:rPr>
            </a:b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15" name="Obdélník 1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4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922" y="188641"/>
            <a:ext cx="6522422" cy="648071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cs-CZ" altLang="cs-CZ" sz="3600" dirty="0" smtClean="0">
                <a:solidFill>
                  <a:srgbClr val="D42E12"/>
                </a:solidFill>
              </a:rPr>
              <a:t>Kontrola duplicit a identifikátory</a:t>
            </a:r>
            <a:endParaRPr lang="cs-CZ" altLang="cs-CZ" sz="3600" dirty="0">
              <a:solidFill>
                <a:srgbClr val="D42E12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84438" y="1124744"/>
            <a:ext cx="8152057" cy="5112568"/>
          </a:xfrm>
        </p:spPr>
        <p:txBody>
          <a:bodyPr>
            <a:normAutofit/>
          </a:bodyPr>
          <a:lstStyle/>
          <a:p>
            <a:pPr algn="l"/>
            <a:r>
              <a:rPr lang="cs-CZ" sz="2800" dirty="0">
                <a:solidFill>
                  <a:schemeClr val="tx1"/>
                </a:solidFill>
              </a:rPr>
              <a:t>Možnost kontroly</a:t>
            </a:r>
            <a:r>
              <a:rPr lang="cs-CZ" sz="28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„</a:t>
            </a:r>
            <a:r>
              <a:rPr lang="cs-CZ" sz="2800" dirty="0" err="1">
                <a:solidFill>
                  <a:schemeClr val="tx1"/>
                </a:solidFill>
              </a:rPr>
              <a:t>hlavoručně</a:t>
            </a:r>
            <a:r>
              <a:rPr lang="cs-CZ" sz="2800" dirty="0">
                <a:solidFill>
                  <a:schemeClr val="tx1"/>
                </a:solidFill>
              </a:rPr>
              <a:t>“ z uživatelského </a:t>
            </a:r>
            <a:r>
              <a:rPr lang="cs-CZ" sz="2800" dirty="0" smtClean="0">
                <a:solidFill>
                  <a:schemeClr val="tx1"/>
                </a:solidFill>
              </a:rPr>
              <a:t>rozhraní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automatizovaně </a:t>
            </a:r>
            <a:r>
              <a:rPr lang="cs-CZ" sz="2800" dirty="0">
                <a:solidFill>
                  <a:schemeClr val="tx1"/>
                </a:solidFill>
              </a:rPr>
              <a:t>při </a:t>
            </a:r>
            <a:r>
              <a:rPr lang="cs-CZ" sz="2800" dirty="0" smtClean="0">
                <a:solidFill>
                  <a:schemeClr val="tx1"/>
                </a:solidFill>
              </a:rPr>
              <a:t>importu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(identifikátory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  <a:r>
              <a:rPr lang="cs-CZ" sz="2800" dirty="0" err="1">
                <a:solidFill>
                  <a:schemeClr val="tx1"/>
                </a:solidFill>
              </a:rPr>
              <a:t>autor+název+rok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Identifikátory</a:t>
            </a:r>
            <a:r>
              <a:rPr lang="cs-CZ" sz="2800" dirty="0">
                <a:solidFill>
                  <a:schemeClr val="tx1"/>
                </a:solidFill>
              </a:rPr>
              <a:t>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ČČNB = číslo české národní </a:t>
            </a:r>
            <a:r>
              <a:rPr lang="cs-CZ" sz="2800" dirty="0" smtClean="0">
                <a:solidFill>
                  <a:schemeClr val="tx1"/>
                </a:solidFill>
              </a:rPr>
              <a:t>bibliografie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(báze </a:t>
            </a:r>
            <a:r>
              <a:rPr lang="cs-CZ" sz="2800" dirty="0">
                <a:solidFill>
                  <a:schemeClr val="tx1"/>
                </a:solidFill>
              </a:rPr>
              <a:t>ČNB, žádost přes záznam v </a:t>
            </a:r>
            <a:r>
              <a:rPr lang="cs-CZ" sz="2800" dirty="0" smtClean="0">
                <a:solidFill>
                  <a:schemeClr val="tx1"/>
                </a:solidFill>
              </a:rPr>
              <a:t>SKC)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ISSN </a:t>
            </a:r>
            <a:r>
              <a:rPr lang="cs-CZ" sz="2800" dirty="0">
                <a:solidFill>
                  <a:schemeClr val="tx1"/>
                </a:solidFill>
              </a:rPr>
              <a:t>a </a:t>
            </a:r>
            <a:r>
              <a:rPr lang="cs-CZ" sz="2800" dirty="0" smtClean="0">
                <a:solidFill>
                  <a:schemeClr val="tx1"/>
                </a:solidFill>
              </a:rPr>
              <a:t>ISBN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i="1" dirty="0" smtClean="0">
                <a:solidFill>
                  <a:schemeClr val="tx1"/>
                </a:solidFill>
              </a:rPr>
              <a:t>lokální </a:t>
            </a:r>
            <a:r>
              <a:rPr lang="cs-CZ" sz="2800" i="1" dirty="0">
                <a:solidFill>
                  <a:schemeClr val="tx1"/>
                </a:solidFill>
              </a:rPr>
              <a:t>identifikátor </a:t>
            </a:r>
            <a:r>
              <a:rPr lang="cs-CZ" sz="2800" i="1" dirty="0" smtClean="0">
                <a:solidFill>
                  <a:schemeClr val="tx1"/>
                </a:solidFill>
              </a:rPr>
              <a:t>(001 </a:t>
            </a:r>
            <a:r>
              <a:rPr lang="cs-CZ" sz="2800" i="1" dirty="0">
                <a:solidFill>
                  <a:schemeClr val="tx1"/>
                </a:solidFill>
              </a:rPr>
              <a:t>MARC)</a:t>
            </a:r>
          </a:p>
          <a:p>
            <a:endParaRPr lang="cs-CZ" dirty="0"/>
          </a:p>
          <a:p>
            <a:pPr algn="l"/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6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922" y="188641"/>
            <a:ext cx="7458526" cy="648071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cs-CZ" altLang="cs-CZ" sz="3600" dirty="0" smtClean="0">
                <a:solidFill>
                  <a:srgbClr val="D42E12"/>
                </a:solidFill>
              </a:rPr>
              <a:t>Uživatelské rozhraní = vyhledávání</a:t>
            </a:r>
            <a:endParaRPr lang="cs-CZ" altLang="cs-CZ" sz="3600" dirty="0">
              <a:solidFill>
                <a:srgbClr val="D42E12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84438" y="1124744"/>
            <a:ext cx="8152057" cy="5112568"/>
          </a:xfrm>
        </p:spPr>
        <p:txBody>
          <a:bodyPr/>
          <a:lstStyle/>
          <a:p>
            <a:pPr algn="l"/>
            <a:r>
              <a:rPr lang="cs-CZ" sz="2800" dirty="0" smtClean="0">
                <a:solidFill>
                  <a:srgbClr val="00708C"/>
                </a:solidFill>
                <a:hlinkClick r:id="rId2"/>
              </a:rPr>
              <a:t>http</a:t>
            </a:r>
            <a:r>
              <a:rPr lang="cs-CZ" sz="2800" smtClean="0">
                <a:solidFill>
                  <a:srgbClr val="00708C"/>
                </a:solidFill>
                <a:hlinkClick r:id="rId2"/>
              </a:rPr>
              <a:t>://</a:t>
            </a:r>
            <a:r>
              <a:rPr lang="cs-CZ" sz="2800" smtClean="0">
                <a:solidFill>
                  <a:srgbClr val="00708C"/>
                </a:solidFill>
                <a:hlinkClick r:id="rId2"/>
              </a:rPr>
              <a:t>registrdigitalizace.cz</a:t>
            </a:r>
            <a:endParaRPr lang="cs-CZ" sz="2800" dirty="0" smtClean="0"/>
          </a:p>
          <a:p>
            <a:pPr algn="l"/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 algn="l"/>
            <a:endParaRPr lang="cs-CZ" sz="2400" dirty="0"/>
          </a:p>
          <a:p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4" descr="new_nk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36" y="1835398"/>
            <a:ext cx="79375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97152"/>
            <a:ext cx="3963172" cy="1920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>
            <a:off x="3779912" y="2780928"/>
            <a:ext cx="151216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5724128" y="3933056"/>
            <a:ext cx="2304256" cy="72008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1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922" y="188641"/>
            <a:ext cx="7458526" cy="64807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cs-CZ" altLang="cs-CZ" sz="3600" dirty="0" smtClean="0">
                <a:solidFill>
                  <a:srgbClr val="D42E12"/>
                </a:solidFill>
              </a:rPr>
              <a:t>Uživatelské rozhraní v přípravě</a:t>
            </a:r>
            <a:endParaRPr lang="cs-CZ" altLang="cs-CZ" sz="3600" dirty="0">
              <a:solidFill>
                <a:srgbClr val="D42E12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84438" y="1124744"/>
            <a:ext cx="8152057" cy="5112568"/>
          </a:xfrm>
        </p:spPr>
        <p:txBody>
          <a:bodyPr/>
          <a:lstStyle/>
          <a:p>
            <a:pPr algn="l"/>
            <a:r>
              <a:rPr lang="cs-CZ" sz="2800" dirty="0" smtClean="0">
                <a:solidFill>
                  <a:srgbClr val="00708C"/>
                </a:solidFill>
                <a:hlinkClick r:id="rId2"/>
              </a:rPr>
              <a:t>http://registrdigitalizace.cz</a:t>
            </a:r>
            <a:endParaRPr lang="cs-CZ" sz="2800" dirty="0" smtClean="0"/>
          </a:p>
          <a:p>
            <a:pPr algn="l"/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 algn="l"/>
            <a:endParaRPr lang="cs-CZ" sz="2400" dirty="0"/>
          </a:p>
          <a:p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4" descr="new_nk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>
            <a:off x="3779912" y="2780928"/>
            <a:ext cx="151216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003" y="1714196"/>
            <a:ext cx="6830269" cy="3933663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080" y="4797152"/>
            <a:ext cx="2736304" cy="14401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3131840" y="2420888"/>
            <a:ext cx="3096344" cy="2520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5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922" y="188641"/>
            <a:ext cx="7458526" cy="64807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cs-CZ" altLang="cs-CZ" sz="3600" dirty="0" smtClean="0">
                <a:solidFill>
                  <a:srgbClr val="C00000"/>
                </a:solidFill>
              </a:rPr>
              <a:t>Importní program</a:t>
            </a:r>
            <a:endParaRPr lang="cs-CZ" altLang="cs-CZ" sz="3600" dirty="0">
              <a:solidFill>
                <a:srgbClr val="C00000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145921" y="1124744"/>
            <a:ext cx="7530535" cy="5256584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Zjištění, zda už totožný záznam knihovna nezaslala dříve: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=</a:t>
            </a:r>
            <a:r>
              <a:rPr lang="en-US" sz="2400" dirty="0" smtClean="0">
                <a:solidFill>
                  <a:schemeClr val="tx1"/>
                </a:solidFill>
              </a:rPr>
              <a:t>&gt; n</a:t>
            </a:r>
            <a:r>
              <a:rPr lang="cs-CZ" sz="2400" dirty="0" err="1" smtClean="0">
                <a:solidFill>
                  <a:schemeClr val="tx1"/>
                </a:solidFill>
              </a:rPr>
              <a:t>áhrada</a:t>
            </a:r>
            <a:r>
              <a:rPr lang="cs-CZ" sz="2400" dirty="0" smtClean="0">
                <a:solidFill>
                  <a:schemeClr val="tx1"/>
                </a:solidFill>
              </a:rPr>
              <a:t> původního záznamu záznamem s vyšším stavem (ve zpracování </a:t>
            </a:r>
            <a:r>
              <a:rPr lang="en-US" sz="2400" dirty="0" smtClean="0">
                <a:solidFill>
                  <a:schemeClr val="tx1"/>
                </a:solidFill>
              </a:rPr>
              <a:t>=&gt; </a:t>
            </a:r>
            <a:r>
              <a:rPr lang="en-US" sz="2400" dirty="0" err="1" smtClean="0">
                <a:solidFill>
                  <a:schemeClr val="tx1"/>
                </a:solidFill>
              </a:rPr>
              <a:t>hotovo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=&gt; </a:t>
            </a:r>
            <a:r>
              <a:rPr lang="en-US" sz="2400" dirty="0" err="1" smtClean="0">
                <a:solidFill>
                  <a:schemeClr val="tx1"/>
                </a:solidFill>
              </a:rPr>
              <a:t>odm</a:t>
            </a:r>
            <a:r>
              <a:rPr lang="cs-CZ" sz="2400" dirty="0" err="1" smtClean="0">
                <a:solidFill>
                  <a:schemeClr val="tx1"/>
                </a:solidFill>
              </a:rPr>
              <a:t>ítnutí</a:t>
            </a:r>
            <a:r>
              <a:rPr lang="cs-CZ" sz="2400" dirty="0" smtClean="0">
                <a:solidFill>
                  <a:schemeClr val="tx1"/>
                </a:solidFill>
              </a:rPr>
              <a:t> záznamu (stav stejný či nižší, omyl)</a:t>
            </a:r>
            <a:br>
              <a:rPr lang="cs-CZ" sz="2400" dirty="0" smtClean="0">
                <a:solidFill>
                  <a:schemeClr val="tx1"/>
                </a:solidFill>
              </a:rPr>
            </a:br>
            <a:endParaRPr lang="cs-CZ" sz="24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Kontrola na duplicitní digitalizaci vůči jiným knihovnám (ČČNB, ISBN, ISSN, </a:t>
            </a:r>
            <a:r>
              <a:rPr lang="cs-CZ" sz="2400" dirty="0" err="1" smtClean="0">
                <a:solidFill>
                  <a:schemeClr val="tx1"/>
                </a:solidFill>
              </a:rPr>
              <a:t>autor+název+rok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=</a:t>
            </a:r>
            <a:r>
              <a:rPr lang="en-US" sz="2400" dirty="0" smtClean="0">
                <a:solidFill>
                  <a:schemeClr val="tx1"/>
                </a:solidFill>
              </a:rPr>
              <a:t>&gt; p</a:t>
            </a:r>
            <a:r>
              <a:rPr lang="cs-CZ" sz="2400" dirty="0" err="1" smtClean="0">
                <a:solidFill>
                  <a:schemeClr val="tx1"/>
                </a:solidFill>
              </a:rPr>
              <a:t>ři</a:t>
            </a:r>
            <a:r>
              <a:rPr lang="cs-CZ" sz="2400" dirty="0" smtClean="0">
                <a:solidFill>
                  <a:schemeClr val="tx1"/>
                </a:solidFill>
              </a:rPr>
              <a:t> nalezení shody záznam založen a označen jako pravděpodobná duplicita (k revizi, je třeba stav změnit)</a:t>
            </a:r>
            <a:br>
              <a:rPr lang="cs-CZ" sz="2400" dirty="0" smtClean="0">
                <a:solidFill>
                  <a:schemeClr val="tx1"/>
                </a:solidFill>
              </a:rPr>
            </a:br>
            <a:endParaRPr lang="cs-CZ" sz="24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Zaslání zprávy s výsledkem importu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41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922" y="188641"/>
            <a:ext cx="7458526" cy="64807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cs-CZ" altLang="cs-CZ" sz="3600" dirty="0" smtClean="0">
                <a:solidFill>
                  <a:srgbClr val="C00000"/>
                </a:solidFill>
              </a:rPr>
              <a:t>Importní program – plánované úpravy</a:t>
            </a:r>
            <a:endParaRPr lang="cs-CZ" altLang="cs-CZ" sz="3600" dirty="0">
              <a:solidFill>
                <a:srgbClr val="C00000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99591" y="1124744"/>
            <a:ext cx="7992889" cy="511256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8800" dirty="0" smtClean="0">
                <a:solidFill>
                  <a:schemeClr val="tx1"/>
                </a:solidFill>
              </a:rPr>
              <a:t>Standardní ověřování</a:t>
            </a:r>
            <a:r>
              <a:rPr lang="en-US" sz="8800" dirty="0" smtClean="0">
                <a:solidFill>
                  <a:schemeClr val="tx1"/>
                </a:solidFill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</a:rPr>
              <a:t>na</a:t>
            </a:r>
            <a:r>
              <a:rPr lang="en-US" sz="8800" dirty="0" smtClean="0">
                <a:solidFill>
                  <a:schemeClr val="tx1"/>
                </a:solidFill>
              </a:rPr>
              <a:t> </a:t>
            </a:r>
            <a:r>
              <a:rPr lang="en-US" sz="8800" dirty="0" smtClean="0">
                <a:solidFill>
                  <a:srgbClr val="FF0000"/>
                </a:solidFill>
              </a:rPr>
              <a:t>p</a:t>
            </a:r>
            <a:r>
              <a:rPr lang="cs-CZ" sz="8800" dirty="0" err="1" smtClean="0">
                <a:solidFill>
                  <a:srgbClr val="FF0000"/>
                </a:solidFill>
              </a:rPr>
              <a:t>řítomnost</a:t>
            </a:r>
            <a:r>
              <a:rPr lang="cs-CZ" sz="8800" dirty="0" smtClean="0">
                <a:solidFill>
                  <a:srgbClr val="FF0000"/>
                </a:solidFill>
              </a:rPr>
              <a:t> vlastního záznamu</a:t>
            </a:r>
            <a:r>
              <a:rPr lang="cs-CZ" sz="88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8800" dirty="0" smtClean="0">
                <a:solidFill>
                  <a:schemeClr val="tx1"/>
                </a:solidFill>
              </a:rPr>
              <a:t>je-li 001+čárový kód: </a:t>
            </a:r>
            <a:br>
              <a:rPr lang="cs-CZ" sz="8800" dirty="0" smtClean="0">
                <a:solidFill>
                  <a:schemeClr val="tx1"/>
                </a:solidFill>
              </a:rPr>
            </a:br>
            <a:r>
              <a:rPr lang="cs-CZ" sz="8800" dirty="0" smtClean="0">
                <a:solidFill>
                  <a:schemeClr val="tx1"/>
                </a:solidFill>
              </a:rPr>
              <a:t>sigla+001+čárový kód neshodné = nový záznam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8800" dirty="0" smtClean="0">
                <a:solidFill>
                  <a:schemeClr val="tx1"/>
                </a:solidFill>
              </a:rPr>
              <a:t>je-li 001, není-li čárový kód:</a:t>
            </a:r>
            <a:br>
              <a:rPr lang="cs-CZ" sz="8800" dirty="0" smtClean="0">
                <a:solidFill>
                  <a:schemeClr val="tx1"/>
                </a:solidFill>
              </a:rPr>
            </a:br>
            <a:r>
              <a:rPr lang="cs-CZ" sz="8800" dirty="0" smtClean="0">
                <a:solidFill>
                  <a:schemeClr val="tx1"/>
                </a:solidFill>
              </a:rPr>
              <a:t>sigla+001 (+část/ročník/rok) neshodné = nový záznam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6800" dirty="0" smtClean="0">
                <a:solidFill>
                  <a:schemeClr val="tx1"/>
                </a:solidFill>
              </a:rPr>
              <a:t>není-li 001 (nežádoucí stav) – hledání shody na </a:t>
            </a:r>
            <a:r>
              <a:rPr lang="cs-CZ" sz="6800" dirty="0" err="1" smtClean="0">
                <a:solidFill>
                  <a:schemeClr val="tx1"/>
                </a:solidFill>
              </a:rPr>
              <a:t>sigla+ČČNB</a:t>
            </a:r>
            <a:r>
              <a:rPr lang="cs-CZ" sz="6800" dirty="0" smtClean="0">
                <a:solidFill>
                  <a:schemeClr val="tx1"/>
                </a:solidFill>
              </a:rPr>
              <a:t>/ISBN/ISSN</a:t>
            </a:r>
            <a:br>
              <a:rPr lang="cs-CZ" sz="6800" dirty="0" smtClean="0">
                <a:solidFill>
                  <a:schemeClr val="tx1"/>
                </a:solidFill>
              </a:rPr>
            </a:br>
            <a:endParaRPr lang="cs-CZ" sz="6800" dirty="0" smtClean="0">
              <a:solidFill>
                <a:schemeClr val="tx1"/>
              </a:solidFill>
            </a:endParaRPr>
          </a:p>
          <a:p>
            <a:pPr algn="l"/>
            <a:r>
              <a:rPr lang="cs-CZ" sz="8800" dirty="0" smtClean="0">
                <a:solidFill>
                  <a:schemeClr val="tx1"/>
                </a:solidFill>
              </a:rPr>
              <a:t>Plán úpravy - možnost </a:t>
            </a:r>
            <a:r>
              <a:rPr lang="cs-CZ" sz="8800" dirty="0">
                <a:solidFill>
                  <a:schemeClr val="tx1"/>
                </a:solidFill>
              </a:rPr>
              <a:t>ověření </a:t>
            </a:r>
            <a:r>
              <a:rPr lang="cs-CZ" sz="8800" dirty="0">
                <a:solidFill>
                  <a:srgbClr val="FF0000"/>
                </a:solidFill>
              </a:rPr>
              <a:t>vlastní </a:t>
            </a:r>
            <a:r>
              <a:rPr lang="cs-CZ" sz="8800" dirty="0" smtClean="0">
                <a:solidFill>
                  <a:srgbClr val="FF0000"/>
                </a:solidFill>
              </a:rPr>
              <a:t>duplicity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8800" dirty="0" smtClean="0">
                <a:solidFill>
                  <a:schemeClr val="tx1"/>
                </a:solidFill>
              </a:rPr>
              <a:t>pouze </a:t>
            </a:r>
            <a:r>
              <a:rPr lang="cs-CZ" sz="8800" dirty="0">
                <a:solidFill>
                  <a:schemeClr val="tx1"/>
                </a:solidFill>
              </a:rPr>
              <a:t>při zasílání záznamů </a:t>
            </a:r>
            <a:r>
              <a:rPr lang="cs-CZ" sz="8800" dirty="0">
                <a:solidFill>
                  <a:srgbClr val="FF0000"/>
                </a:solidFill>
              </a:rPr>
              <a:t>s čárovým kódem </a:t>
            </a:r>
            <a:r>
              <a:rPr lang="cs-CZ" sz="8800" dirty="0" smtClean="0">
                <a:solidFill>
                  <a:schemeClr val="tx1"/>
                </a:solidFill>
              </a:rPr>
              <a:t/>
            </a:r>
            <a:br>
              <a:rPr lang="cs-CZ" sz="8800" dirty="0" smtClean="0">
                <a:solidFill>
                  <a:schemeClr val="tx1"/>
                </a:solidFill>
              </a:rPr>
            </a:br>
            <a:r>
              <a:rPr lang="cs-CZ" sz="8800" dirty="0" smtClean="0">
                <a:solidFill>
                  <a:schemeClr val="tx1"/>
                </a:solidFill>
              </a:rPr>
              <a:t>(</a:t>
            </a:r>
            <a:r>
              <a:rPr lang="cs-CZ" sz="8800" dirty="0">
                <a:solidFill>
                  <a:schemeClr val="tx1"/>
                </a:solidFill>
              </a:rPr>
              <a:t>pro </a:t>
            </a:r>
            <a:r>
              <a:rPr lang="cs-CZ" sz="8800" dirty="0" smtClean="0">
                <a:solidFill>
                  <a:schemeClr val="tx1"/>
                </a:solidFill>
              </a:rPr>
              <a:t>záznamy </a:t>
            </a:r>
            <a:r>
              <a:rPr lang="cs-CZ" sz="8800" dirty="0">
                <a:solidFill>
                  <a:schemeClr val="tx1"/>
                </a:solidFill>
              </a:rPr>
              <a:t>na úrovni jednotek, ne titulů</a:t>
            </a:r>
            <a:r>
              <a:rPr lang="cs-CZ" sz="88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8800" dirty="0" smtClean="0">
                <a:solidFill>
                  <a:schemeClr val="tx1"/>
                </a:solidFill>
              </a:rPr>
              <a:t>sigla+001+čárový kód neshodné = další kontroly:</a:t>
            </a:r>
            <a:br>
              <a:rPr lang="cs-CZ" sz="8800" dirty="0" smtClean="0">
                <a:solidFill>
                  <a:schemeClr val="tx1"/>
                </a:solidFill>
              </a:rPr>
            </a:br>
            <a:r>
              <a:rPr lang="cs-CZ" sz="8800" dirty="0" smtClean="0">
                <a:solidFill>
                  <a:schemeClr val="tx1"/>
                </a:solidFill>
              </a:rPr>
              <a:t>- shoda sigla+001 = záznam se stavem „vlastní duplicita“</a:t>
            </a:r>
            <a:br>
              <a:rPr lang="cs-CZ" sz="8800" dirty="0" smtClean="0">
                <a:solidFill>
                  <a:schemeClr val="tx1"/>
                </a:solidFill>
              </a:rPr>
            </a:br>
            <a:r>
              <a:rPr lang="cs-CZ" sz="8800" dirty="0" smtClean="0">
                <a:solidFill>
                  <a:schemeClr val="tx1"/>
                </a:solidFill>
              </a:rPr>
              <a:t>- shoda </a:t>
            </a:r>
            <a:r>
              <a:rPr lang="cs-CZ" sz="8800" dirty="0" err="1" smtClean="0">
                <a:solidFill>
                  <a:schemeClr val="tx1"/>
                </a:solidFill>
              </a:rPr>
              <a:t>sigla+ČČNB</a:t>
            </a:r>
            <a:r>
              <a:rPr lang="cs-CZ" sz="8800" dirty="0" smtClean="0">
                <a:solidFill>
                  <a:schemeClr val="tx1"/>
                </a:solidFill>
              </a:rPr>
              <a:t>/ISBN/ISSN = záznam se stavem „vlastní duplicita“</a:t>
            </a:r>
            <a:endParaRPr lang="cs-CZ" sz="6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8800" dirty="0" smtClean="0">
                <a:solidFill>
                  <a:schemeClr val="tx1"/>
                </a:solidFill>
              </a:rPr>
              <a:t>je </a:t>
            </a:r>
            <a:r>
              <a:rPr lang="cs-CZ" sz="8800" dirty="0">
                <a:solidFill>
                  <a:schemeClr val="tx1"/>
                </a:solidFill>
              </a:rPr>
              <a:t>třeba nahlásit </a:t>
            </a:r>
            <a:r>
              <a:rPr lang="cs-CZ" sz="8800" dirty="0">
                <a:solidFill>
                  <a:srgbClr val="FF0000"/>
                </a:solidFill>
              </a:rPr>
              <a:t>požadavek na zařazení </a:t>
            </a:r>
            <a:r>
              <a:rPr lang="cs-CZ" sz="8800" dirty="0">
                <a:solidFill>
                  <a:schemeClr val="tx1"/>
                </a:solidFill>
              </a:rPr>
              <a:t>mezi vybrané </a:t>
            </a:r>
            <a:r>
              <a:rPr lang="cs-CZ" sz="8800" dirty="0" smtClean="0">
                <a:solidFill>
                  <a:schemeClr val="tx1"/>
                </a:solidFill>
              </a:rPr>
              <a:t>knihovny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/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 smtClean="0"/>
          </a:p>
          <a:p>
            <a:pPr algn="l"/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 algn="l"/>
            <a:endParaRPr lang="cs-CZ" sz="2400" dirty="0"/>
          </a:p>
          <a:p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4" descr="new_nk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23"/>
            <a:ext cx="648072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0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Vlastní 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FF0000"/>
      </a:accent1>
      <a:accent2>
        <a:srgbClr val="0070C0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2BF8F403E12A49AA4C42A6371BA9D5" ma:contentTypeVersion="0" ma:contentTypeDescription="Vytvoří nový dokument" ma:contentTypeScope="" ma:versionID="2067fd5407ba198aef6280aea05c8d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5433B7-A24F-4997-90E2-8A5E7E1059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468774-100B-4F44-8AB1-E622CAE8A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9C756DF-E641-419C-A0A9-F824FC752C9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109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  Registr digitalizace 2017 http://registrdigitalizace.cz  Helena Dvořáková 25.5.2017 </vt:lpstr>
      <vt:lpstr>Poslání a možnosti využití</vt:lpstr>
      <vt:lpstr>Přispívání do RD -  kdo a kdy?</vt:lpstr>
      <vt:lpstr>Přispívání do RD – jak?</vt:lpstr>
      <vt:lpstr>Kontrola duplicit a identifikátory</vt:lpstr>
      <vt:lpstr>Uživatelské rozhraní = vyhledávání</vt:lpstr>
      <vt:lpstr>Uživatelské rozhraní v přípravě</vt:lpstr>
      <vt:lpstr>Importní program</vt:lpstr>
      <vt:lpstr>Importní program – plánované úpravy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Nadpisy-hlavičky Nadpisy-hlavičky</dc:title>
  <dc:creator>Dvořáková Helena</dc:creator>
  <cp:lastModifiedBy>Dvořáková Helena</cp:lastModifiedBy>
  <cp:revision>87</cp:revision>
  <dcterms:created xsi:type="dcterms:W3CDTF">2013-11-13T10:47:09Z</dcterms:created>
  <dcterms:modified xsi:type="dcterms:W3CDTF">2017-05-23T12:20:07Z</dcterms:modified>
</cp:coreProperties>
</file>