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01" r:id="rId2"/>
    <p:sldId id="328" r:id="rId3"/>
    <p:sldId id="329" r:id="rId4"/>
    <p:sldId id="331" r:id="rId5"/>
    <p:sldId id="349" r:id="rId6"/>
    <p:sldId id="350" r:id="rId7"/>
    <p:sldId id="351" r:id="rId8"/>
    <p:sldId id="358" r:id="rId9"/>
    <p:sldId id="336" r:id="rId10"/>
    <p:sldId id="359" r:id="rId11"/>
    <p:sldId id="360" r:id="rId12"/>
    <p:sldId id="361" r:id="rId13"/>
    <p:sldId id="362" r:id="rId14"/>
    <p:sldId id="363" r:id="rId15"/>
    <p:sldId id="364" r:id="rId16"/>
    <p:sldId id="322" r:id="rId17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7D8D"/>
    <a:srgbClr val="FFFFFF"/>
    <a:srgbClr val="49F40C"/>
    <a:srgbClr val="FF6600"/>
    <a:srgbClr val="990000"/>
    <a:srgbClr val="3333FF"/>
    <a:srgbClr val="920000"/>
    <a:srgbClr val="CC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73" autoAdjust="0"/>
    <p:restoredTop sz="94344" autoAdjust="0"/>
  </p:normalViewPr>
  <p:slideViewPr>
    <p:cSldViewPr snapToGrid="0" snapToObjects="1">
      <p:cViewPr varScale="1">
        <p:scale>
          <a:sx n="61" d="100"/>
          <a:sy n="61" d="100"/>
        </p:scale>
        <p:origin x="989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E8530-FE46-44E8-9AD6-B0E88F32BB6C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67792-4A9B-436E-9C2B-6528647B18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059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5BB00-A5AD-4670-A54A-A8BC5D4F38BD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AA677-B284-47C6-AD07-A104C25317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74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CF65-9E83-234B-BDF4-C5BA297BEB85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DF1B-BEF8-D24F-9148-EDEDE674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14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CF65-9E83-234B-BDF4-C5BA297BEB85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DF1B-BEF8-D24F-9148-EDEDE674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5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CF65-9E83-234B-BDF4-C5BA297BEB85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DF1B-BEF8-D24F-9148-EDEDE674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26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CF65-9E83-234B-BDF4-C5BA297BEB85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DF1B-BEF8-D24F-9148-EDEDE674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94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CF65-9E83-234B-BDF4-C5BA297BEB85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DF1B-BEF8-D24F-9148-EDEDE674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CF65-9E83-234B-BDF4-C5BA297BEB85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DF1B-BEF8-D24F-9148-EDEDE674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9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CF65-9E83-234B-BDF4-C5BA297BEB85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DF1B-BEF8-D24F-9148-EDEDE674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48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CF65-9E83-234B-BDF4-C5BA297BEB85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DF1B-BEF8-D24F-9148-EDEDE674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8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CF65-9E83-234B-BDF4-C5BA297BEB85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DF1B-BEF8-D24F-9148-EDEDE674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70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CF65-9E83-234B-BDF4-C5BA297BEB85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DF1B-BEF8-D24F-9148-EDEDE674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91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BCF65-9E83-234B-BDF4-C5BA297BEB85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8DF1B-BEF8-D24F-9148-EDEDE674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1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BCF65-9E83-234B-BDF4-C5BA297BEB85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8DF1B-BEF8-D24F-9148-EDEDE67430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65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1041" y="1257366"/>
            <a:ext cx="8179496" cy="4123113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chemeClr val="bg1"/>
                </a:solidFill>
              </a:rPr>
              <a:t>Novinky v </a:t>
            </a:r>
            <a:r>
              <a:rPr lang="cs-CZ" sz="4800" b="1" dirty="0" smtClean="0">
                <a:solidFill>
                  <a:schemeClr val="bg1"/>
                </a:solidFill>
              </a:rPr>
              <a:t>podprogramu VISK 7 </a:t>
            </a:r>
            <a:r>
              <a:rPr lang="cs-CZ" sz="4800" b="1" dirty="0" smtClean="0">
                <a:solidFill>
                  <a:schemeClr val="bg1"/>
                </a:solidFill>
              </a:rPr>
              <a:t>pro rok 2022</a:t>
            </a:r>
            <a:endParaRPr lang="en-US" sz="4800" b="1" dirty="0">
              <a:solidFill>
                <a:schemeClr val="bg1"/>
              </a:solidFill>
            </a:endParaRPr>
          </a:p>
        </p:txBody>
      </p:sp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-38100" y="6013557"/>
            <a:ext cx="9144000" cy="4604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b="1" dirty="0" smtClean="0">
                <a:solidFill>
                  <a:schemeClr val="bg1"/>
                </a:solidFill>
              </a:rPr>
              <a:t>Mgr. Tomáš Foltýn</a:t>
            </a:r>
            <a:endParaRPr lang="cs-CZ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362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VISK 7: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8014" y="1570269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reformátování </a:t>
            </a:r>
            <a:r>
              <a:rPr lang="cs-CZ" sz="2800" dirty="0">
                <a:solidFill>
                  <a:schemeClr val="bg1"/>
                </a:solidFill>
              </a:rPr>
              <a:t>zvukových dokumentů zaznamenaných na gramofonových deskách včetně převodu etiket do digitální podoby:</a:t>
            </a:r>
            <a:endParaRPr lang="cs-CZ" sz="2800" dirty="0" smtClean="0">
              <a:solidFill>
                <a:schemeClr val="bg1"/>
              </a:solidFill>
            </a:endParaRPr>
          </a:p>
          <a:p>
            <a:pPr lvl="1" algn="just"/>
            <a:endParaRPr lang="cs-CZ" sz="240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cs-CZ" sz="2800" dirty="0">
                <a:solidFill>
                  <a:schemeClr val="bg1"/>
                </a:solidFill>
              </a:rPr>
              <a:t>p</a:t>
            </a:r>
            <a:r>
              <a:rPr lang="cs-CZ" sz="2800" dirty="0" smtClean="0">
                <a:solidFill>
                  <a:schemeClr val="bg1"/>
                </a:solidFill>
              </a:rPr>
              <a:t>odpora </a:t>
            </a:r>
            <a:r>
              <a:rPr lang="cs-CZ" sz="2800" dirty="0">
                <a:solidFill>
                  <a:schemeClr val="bg1"/>
                </a:solidFill>
              </a:rPr>
              <a:t>instalace a implementace softwarových nástrojů pro zajištění dlouhodobé archivace digitálního obsahu včetně školení odborného personálu, vytváření a modifikace balíčků vhodných pro dlouhodobé ukládání digitálního obsahu</a:t>
            </a:r>
          </a:p>
          <a:p>
            <a:pPr marL="914400" lvl="1" indent="-457200" algn="just">
              <a:buFont typeface="Wingdings" pitchFamily="2" charset="2"/>
              <a:buChar char="§"/>
            </a:pPr>
            <a:endParaRPr lang="cs-CZ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VISK 7: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8014" y="1570269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podpora procesů dlouhodobé archivace digitálního obsahu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</a:rPr>
              <a:t>transformováno z původních cílů VISK 3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a</a:t>
            </a:r>
            <a:r>
              <a:rPr lang="cs-CZ" sz="2400" dirty="0" smtClean="0">
                <a:solidFill>
                  <a:schemeClr val="bg1"/>
                </a:solidFill>
              </a:rPr>
              <a:t>ktivity:</a:t>
            </a:r>
          </a:p>
          <a:p>
            <a:pPr marL="1428750" lvl="2" indent="-514350" algn="just">
              <a:buFont typeface="+mj-lt"/>
              <a:buAutoNum type="romanUcPeriod"/>
            </a:pPr>
            <a:r>
              <a:rPr lang="cs-CZ" dirty="0" smtClean="0">
                <a:solidFill>
                  <a:schemeClr val="bg1"/>
                </a:solidFill>
              </a:rPr>
              <a:t>instalace </a:t>
            </a:r>
            <a:r>
              <a:rPr lang="cs-CZ" dirty="0">
                <a:solidFill>
                  <a:schemeClr val="bg1"/>
                </a:solidFill>
              </a:rPr>
              <a:t>a zprovoznění softwarových nástrojů pro zajištění dlouhodobého uchování digitálních dokumentů, včetně zaškolení </a:t>
            </a:r>
            <a:r>
              <a:rPr lang="cs-CZ" dirty="0" smtClean="0">
                <a:solidFill>
                  <a:schemeClr val="bg1"/>
                </a:solidFill>
              </a:rPr>
              <a:t>pracovníků</a:t>
            </a:r>
          </a:p>
          <a:p>
            <a:pPr marL="1428750" lvl="2" indent="-514350" algn="just">
              <a:buFont typeface="+mj-lt"/>
              <a:buAutoNum type="romanUcPeriod"/>
            </a:pPr>
            <a:r>
              <a:rPr lang="cs-CZ" dirty="0" smtClean="0">
                <a:solidFill>
                  <a:schemeClr val="bg1"/>
                </a:solidFill>
              </a:rPr>
              <a:t>podpora </a:t>
            </a:r>
            <a:r>
              <a:rPr lang="cs-CZ" dirty="0">
                <a:solidFill>
                  <a:schemeClr val="bg1"/>
                </a:solidFill>
              </a:rPr>
              <a:t>školení odborného personálu zabezpečujícího migrace dat a procesy dlouhodobé </a:t>
            </a:r>
            <a:r>
              <a:rPr lang="cs-CZ" dirty="0" smtClean="0">
                <a:solidFill>
                  <a:schemeClr val="bg1"/>
                </a:solidFill>
              </a:rPr>
              <a:t>archivace</a:t>
            </a:r>
          </a:p>
          <a:p>
            <a:pPr marL="1428750" lvl="2" indent="-514350" algn="just">
              <a:buFont typeface="+mj-lt"/>
              <a:buAutoNum type="romanUcPeriod"/>
            </a:pPr>
            <a:r>
              <a:rPr lang="cs-CZ" dirty="0" smtClean="0">
                <a:solidFill>
                  <a:schemeClr val="bg1"/>
                </a:solidFill>
              </a:rPr>
              <a:t>vytváření </a:t>
            </a:r>
            <a:r>
              <a:rPr lang="cs-CZ" dirty="0">
                <a:solidFill>
                  <a:schemeClr val="bg1"/>
                </a:solidFill>
              </a:rPr>
              <a:t>a modifikace archivačních balíčků dle stávajících standardů ze starších digitalizačních aktivit</a:t>
            </a:r>
          </a:p>
          <a:p>
            <a:pPr marL="914400" lvl="1" indent="-457200" algn="just">
              <a:buFont typeface="Wingdings" pitchFamily="2" charset="2"/>
              <a:buChar char="§"/>
            </a:pPr>
            <a:endParaRPr lang="cs-CZ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4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VISK 7: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8014" y="1570269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romanUcPeriod"/>
            </a:pPr>
            <a:r>
              <a:rPr lang="cs-CZ" sz="2800" dirty="0" smtClean="0">
                <a:solidFill>
                  <a:schemeClr val="bg1"/>
                </a:solidFill>
              </a:rPr>
              <a:t>instalace </a:t>
            </a:r>
            <a:r>
              <a:rPr lang="cs-CZ" sz="2800" dirty="0">
                <a:solidFill>
                  <a:schemeClr val="bg1"/>
                </a:solidFill>
              </a:rPr>
              <a:t>a zprovoznění softwarových nástrojů pro zajištění dlouhodobého uchování digitálních dokumentů, včetně zaškolení </a:t>
            </a:r>
            <a:r>
              <a:rPr lang="cs-CZ" sz="2800" dirty="0" smtClean="0">
                <a:solidFill>
                  <a:schemeClr val="bg1"/>
                </a:solidFill>
              </a:rPr>
              <a:t>pracovníků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</a:rPr>
              <a:t>logická </a:t>
            </a:r>
            <a:r>
              <a:rPr lang="cs-CZ" sz="2400" dirty="0">
                <a:solidFill>
                  <a:schemeClr val="bg1"/>
                </a:solidFill>
              </a:rPr>
              <a:t>a </a:t>
            </a:r>
            <a:r>
              <a:rPr lang="cs-CZ" sz="2400" dirty="0" smtClean="0">
                <a:solidFill>
                  <a:schemeClr val="bg1"/>
                </a:solidFill>
              </a:rPr>
              <a:t>bitová ochrana </a:t>
            </a:r>
            <a:r>
              <a:rPr lang="cs-CZ" sz="2400" dirty="0">
                <a:solidFill>
                  <a:schemeClr val="bg1"/>
                </a:solidFill>
              </a:rPr>
              <a:t>digitálního </a:t>
            </a:r>
            <a:r>
              <a:rPr lang="cs-CZ" sz="2400" dirty="0" smtClean="0">
                <a:solidFill>
                  <a:schemeClr val="bg1"/>
                </a:solidFill>
              </a:rPr>
              <a:t>obsahu a </a:t>
            </a:r>
            <a:r>
              <a:rPr lang="cs-CZ" sz="2400" dirty="0">
                <a:solidFill>
                  <a:schemeClr val="bg1"/>
                </a:solidFill>
              </a:rPr>
              <a:t>další mandatorní požadavky podle níže uvedených národních </a:t>
            </a:r>
            <a:r>
              <a:rPr lang="cs-CZ" sz="2400" dirty="0" smtClean="0">
                <a:solidFill>
                  <a:schemeClr val="bg1"/>
                </a:solidFill>
              </a:rPr>
              <a:t>standardů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</a:rPr>
              <a:t>z </a:t>
            </a:r>
            <a:r>
              <a:rPr lang="cs-CZ" sz="2400" dirty="0">
                <a:solidFill>
                  <a:schemeClr val="bg1"/>
                </a:solidFill>
              </a:rPr>
              <a:t>dotace lze </a:t>
            </a:r>
            <a:r>
              <a:rPr lang="cs-CZ" sz="2400" dirty="0" smtClean="0">
                <a:solidFill>
                  <a:schemeClr val="bg1"/>
                </a:solidFill>
              </a:rPr>
              <a:t>hradit </a:t>
            </a:r>
            <a:r>
              <a:rPr lang="cs-CZ" sz="2400" dirty="0">
                <a:solidFill>
                  <a:schemeClr val="bg1"/>
                </a:solidFill>
              </a:rPr>
              <a:t>pouze podporu instalace a zprovoznění nástrojů pro LTP archivaci dat; nelze hradit licenci a každoroční provozní </a:t>
            </a:r>
            <a:r>
              <a:rPr lang="cs-CZ" sz="2400" dirty="0" smtClean="0">
                <a:solidFill>
                  <a:schemeClr val="bg1"/>
                </a:solidFill>
              </a:rPr>
              <a:t>náklady (na komerční i open source řešení)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</a:rPr>
              <a:t>dotaci nelze žádat </a:t>
            </a:r>
            <a:r>
              <a:rPr lang="cs-CZ" sz="2400" dirty="0">
                <a:solidFill>
                  <a:schemeClr val="bg1"/>
                </a:solidFill>
              </a:rPr>
              <a:t>na zajištění standardních provozních nákladů či návazné hardwarové infrastruktury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41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VISK 7: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8014" y="1570269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just">
              <a:buFont typeface="+mj-lt"/>
              <a:buAutoNum type="romanUcPeriod" startAt="2"/>
            </a:pPr>
            <a:r>
              <a:rPr lang="cs-CZ" sz="2800" dirty="0" smtClean="0">
                <a:solidFill>
                  <a:schemeClr val="bg1"/>
                </a:solidFill>
              </a:rPr>
              <a:t>podpora </a:t>
            </a:r>
            <a:r>
              <a:rPr lang="cs-CZ" sz="2800" dirty="0">
                <a:solidFill>
                  <a:schemeClr val="bg1"/>
                </a:solidFill>
              </a:rPr>
              <a:t>školení odborného personálu zabezpečujícího migrace dat a procesy dlouhodobé </a:t>
            </a:r>
            <a:r>
              <a:rPr lang="cs-CZ" sz="2800" dirty="0" smtClean="0">
                <a:solidFill>
                  <a:schemeClr val="bg1"/>
                </a:solidFill>
              </a:rPr>
              <a:t>archivace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školení musí provádět akreditovaní lektoři </a:t>
            </a:r>
            <a:r>
              <a:rPr lang="cs-CZ" sz="2400" dirty="0">
                <a:solidFill>
                  <a:schemeClr val="bg1"/>
                </a:solidFill>
              </a:rPr>
              <a:t>či </a:t>
            </a:r>
            <a:r>
              <a:rPr lang="cs-CZ" sz="2400" dirty="0" smtClean="0">
                <a:solidFill>
                  <a:schemeClr val="bg1"/>
                </a:solidFill>
              </a:rPr>
              <a:t>odborníci </a:t>
            </a:r>
            <a:r>
              <a:rPr lang="cs-CZ" sz="2400" dirty="0">
                <a:solidFill>
                  <a:schemeClr val="bg1"/>
                </a:solidFill>
              </a:rPr>
              <a:t>v oblasti dlouhodobé archivace, kteří své znalosti prokáží minimálně tříletou praxi v </a:t>
            </a:r>
            <a:r>
              <a:rPr lang="cs-CZ" sz="2400" dirty="0" smtClean="0">
                <a:solidFill>
                  <a:schemeClr val="bg1"/>
                </a:solidFill>
              </a:rPr>
              <a:t>oboru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možnost zvát i mezinárodní kapacity v oboru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cena </a:t>
            </a:r>
            <a:r>
              <a:rPr lang="cs-CZ" sz="2400" dirty="0">
                <a:solidFill>
                  <a:schemeClr val="bg1"/>
                </a:solidFill>
              </a:rPr>
              <a:t>školení nesmí přesáhnout standardní cenu obdobných školení na komerčním trhu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20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VISK 7: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8014" y="1570269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just">
              <a:buFont typeface="+mj-lt"/>
              <a:buAutoNum type="romanUcPeriod" startAt="3"/>
            </a:pPr>
            <a:r>
              <a:rPr lang="cs-CZ" sz="2800" dirty="0" smtClean="0">
                <a:solidFill>
                  <a:schemeClr val="bg1"/>
                </a:solidFill>
              </a:rPr>
              <a:t>vytváření </a:t>
            </a:r>
            <a:r>
              <a:rPr lang="cs-CZ" sz="2800" dirty="0">
                <a:solidFill>
                  <a:schemeClr val="bg1"/>
                </a:solidFill>
              </a:rPr>
              <a:t>a modifikace archivačních balíčků dle stávajících standardů ze starších digitalizačních </a:t>
            </a:r>
            <a:r>
              <a:rPr lang="cs-CZ" sz="2800" dirty="0" smtClean="0">
                <a:solidFill>
                  <a:schemeClr val="bg1"/>
                </a:solidFill>
              </a:rPr>
              <a:t>aktivit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k </a:t>
            </a:r>
            <a:r>
              <a:rPr lang="cs-CZ" sz="2400" dirty="0">
                <a:solidFill>
                  <a:schemeClr val="bg1"/>
                </a:solidFill>
              </a:rPr>
              <a:t>dat z formátů digitalizací využívaných pro Krameria 3 (původní DTD </a:t>
            </a:r>
            <a:r>
              <a:rPr lang="cs-CZ" sz="2400" dirty="0" err="1">
                <a:solidFill>
                  <a:schemeClr val="bg1"/>
                </a:solidFill>
              </a:rPr>
              <a:t>xml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 err="1">
                <a:solidFill>
                  <a:schemeClr val="bg1"/>
                </a:solidFill>
              </a:rPr>
              <a:t>schema</a:t>
            </a:r>
            <a:r>
              <a:rPr lang="cs-CZ" sz="2400" dirty="0">
                <a:solidFill>
                  <a:schemeClr val="bg1"/>
                </a:solidFill>
              </a:rPr>
              <a:t>) a digitalizaci historických </a:t>
            </a:r>
            <a:r>
              <a:rPr lang="cs-CZ" sz="2400" dirty="0" smtClean="0">
                <a:solidFill>
                  <a:schemeClr val="bg1"/>
                </a:solidFill>
              </a:rPr>
              <a:t>dokumentů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nutno dodržovat platnou standardizaci 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kompletní balíčky musí být předány do Národní knihovny ČR</a:t>
            </a: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podpora interních i externích pracovišť</a:t>
            </a:r>
            <a:endParaRPr lang="cs-CZ" sz="2400" dirty="0">
              <a:solidFill>
                <a:schemeClr val="bg1"/>
              </a:solidFill>
            </a:endParaRPr>
          </a:p>
          <a:p>
            <a:pPr marL="971550" lvl="1" indent="-51435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bg1"/>
                </a:solidFill>
              </a:rPr>
              <a:t>lze čerpat prostředky i na licence k vylepšení výstupů OCR – zejména pak vytváření </a:t>
            </a:r>
            <a:r>
              <a:rPr lang="cs-CZ" sz="2400" dirty="0" err="1" smtClean="0">
                <a:solidFill>
                  <a:schemeClr val="bg1"/>
                </a:solidFill>
              </a:rPr>
              <a:t>ALTOxml</a:t>
            </a:r>
            <a:r>
              <a:rPr lang="cs-CZ" sz="2400" dirty="0" smtClean="0">
                <a:solidFill>
                  <a:schemeClr val="bg1"/>
                </a:solidFill>
              </a:rPr>
              <a:t> souborů u dokumentů, kde je k dispozici pouze původní </a:t>
            </a:r>
            <a:r>
              <a:rPr lang="cs-CZ" sz="2400" dirty="0" err="1" smtClean="0">
                <a:solidFill>
                  <a:schemeClr val="bg1"/>
                </a:solidFill>
              </a:rPr>
              <a:t>txt</a:t>
            </a:r>
            <a:r>
              <a:rPr lang="cs-CZ" sz="2400" dirty="0" smtClean="0">
                <a:solidFill>
                  <a:schemeClr val="bg1"/>
                </a:solidFill>
              </a:rPr>
              <a:t> soubor</a:t>
            </a:r>
          </a:p>
        </p:txBody>
      </p:sp>
    </p:spTree>
    <p:extLst>
      <p:ext uri="{BB962C8B-B14F-4D97-AF65-F5344CB8AC3E}">
        <p14:creationId xmlns:p14="http://schemas.microsoft.com/office/powerpoint/2010/main" val="106376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  VISK 3: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8014" y="1570269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možnost podpořit optimalizace hardwarového prostředí pro ukládání dat </a:t>
            </a:r>
            <a:r>
              <a:rPr lang="cs-CZ" sz="2800" dirty="0">
                <a:solidFill>
                  <a:schemeClr val="bg1"/>
                </a:solidFill>
              </a:rPr>
              <a:t>zůstane nadále ve VISK 3</a:t>
            </a:r>
            <a:r>
              <a:rPr lang="cs-CZ" sz="2800" dirty="0" smtClean="0">
                <a:solidFill>
                  <a:schemeClr val="bg1"/>
                </a:solidFill>
              </a:rPr>
              <a:t>, ale </a:t>
            </a:r>
            <a:r>
              <a:rPr lang="cs-CZ" sz="2800" dirty="0">
                <a:solidFill>
                  <a:schemeClr val="bg1"/>
                </a:solidFill>
              </a:rPr>
              <a:t>bez </a:t>
            </a:r>
            <a:r>
              <a:rPr lang="cs-CZ" sz="2800" dirty="0" smtClean="0">
                <a:solidFill>
                  <a:schemeClr val="bg1"/>
                </a:solidFill>
              </a:rPr>
              <a:t>přímé návaznosti </a:t>
            </a:r>
            <a:r>
              <a:rPr lang="cs-CZ" sz="2800" dirty="0">
                <a:solidFill>
                  <a:schemeClr val="bg1"/>
                </a:solidFill>
              </a:rPr>
              <a:t>na LTP </a:t>
            </a:r>
            <a:r>
              <a:rPr lang="cs-CZ" sz="2800" dirty="0" smtClean="0">
                <a:solidFill>
                  <a:schemeClr val="bg1"/>
                </a:solidFill>
              </a:rPr>
              <a:t>a bude </a:t>
            </a:r>
            <a:r>
              <a:rPr lang="cs-CZ" sz="2800" dirty="0">
                <a:solidFill>
                  <a:schemeClr val="bg1"/>
                </a:solidFill>
              </a:rPr>
              <a:t>přesunuta </a:t>
            </a:r>
            <a:r>
              <a:rPr lang="cs-CZ" sz="2800" dirty="0" smtClean="0">
                <a:solidFill>
                  <a:schemeClr val="bg1"/>
                </a:solidFill>
              </a:rPr>
              <a:t>pravděpodobně do oblasti automatizované systémů</a:t>
            </a:r>
          </a:p>
          <a:p>
            <a:pPr marL="457200" indent="-457200" algn="just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činnosti „</a:t>
            </a:r>
            <a:r>
              <a:rPr lang="cs-CZ" sz="2800" dirty="0">
                <a:solidFill>
                  <a:schemeClr val="bg1"/>
                </a:solidFill>
              </a:rPr>
              <a:t>vytvoření dokumentace pro </a:t>
            </a:r>
            <a:r>
              <a:rPr lang="cs-CZ" sz="2800" dirty="0" err="1" smtClean="0">
                <a:solidFill>
                  <a:schemeClr val="bg1"/>
                </a:solidFill>
              </a:rPr>
              <a:t>selfaudity</a:t>
            </a:r>
            <a:r>
              <a:rPr lang="cs-CZ" sz="2800" dirty="0" smtClean="0">
                <a:solidFill>
                  <a:schemeClr val="bg1"/>
                </a:solidFill>
              </a:rPr>
              <a:t> </a:t>
            </a:r>
            <a:r>
              <a:rPr lang="cs-CZ" sz="2800" dirty="0">
                <a:solidFill>
                  <a:schemeClr val="bg1"/>
                </a:solidFill>
              </a:rPr>
              <a:t>typu DSA“, „nasazení politik bitové ochrany“ nebudou </a:t>
            </a:r>
            <a:r>
              <a:rPr lang="cs-CZ" sz="2800" dirty="0" smtClean="0">
                <a:solidFill>
                  <a:schemeClr val="bg1"/>
                </a:solidFill>
              </a:rPr>
              <a:t>v roce 2022 </a:t>
            </a:r>
            <a:r>
              <a:rPr lang="cs-CZ" sz="2800" dirty="0">
                <a:solidFill>
                  <a:schemeClr val="bg1"/>
                </a:solidFill>
              </a:rPr>
              <a:t>podporovány ani v rámci VISK 3, ani VISK </a:t>
            </a:r>
            <a:r>
              <a:rPr lang="cs-CZ" sz="2800" dirty="0" smtClean="0">
                <a:solidFill>
                  <a:schemeClr val="bg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73579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662940" y="2216947"/>
            <a:ext cx="79629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>
                <a:solidFill>
                  <a:schemeClr val="bg1"/>
                </a:solidFill>
              </a:rPr>
              <a:t>tomas.foltyn@nkp.cz</a:t>
            </a:r>
            <a:br>
              <a:rPr lang="cs-CZ" sz="4000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/>
            </a:r>
            <a:br>
              <a:rPr lang="cs-CZ" sz="4000" b="1" dirty="0">
                <a:solidFill>
                  <a:schemeClr val="bg1"/>
                </a:solidFill>
              </a:rPr>
            </a:br>
            <a:r>
              <a:rPr lang="cs-CZ" sz="4000" b="1" dirty="0">
                <a:solidFill>
                  <a:schemeClr val="bg1"/>
                </a:solidFill>
              </a:rPr>
              <a:t>https://cz.linkedin.com/in/foltyn-tomas-a3564226</a:t>
            </a:r>
            <a:endParaRPr lang="cs-CZ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233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  Dotační mechanismus VISK: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8014" y="1570269"/>
            <a:ext cx="9144000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600" dirty="0">
                <a:solidFill>
                  <a:schemeClr val="bg1"/>
                </a:solidFill>
              </a:rPr>
              <a:t>schválen usnesením vlády ČR ze dne 10. 4. 2000 č. 351 o Koncepci státní informační politiky ve </a:t>
            </a:r>
            <a:r>
              <a:rPr lang="cs-CZ" sz="2600" dirty="0" smtClean="0">
                <a:solidFill>
                  <a:schemeClr val="bg1"/>
                </a:solidFill>
              </a:rPr>
              <a:t>vzdělávání</a:t>
            </a:r>
          </a:p>
          <a:p>
            <a:pPr marL="457200" indent="-457200" algn="l">
              <a:buFont typeface="Wingdings" pitchFamily="2" charset="2"/>
              <a:buChar char="§"/>
            </a:pPr>
            <a:r>
              <a:rPr lang="cs-CZ" sz="2600" dirty="0">
                <a:solidFill>
                  <a:schemeClr val="bg1"/>
                </a:solidFill>
              </a:rPr>
              <a:t>z</a:t>
            </a:r>
            <a:r>
              <a:rPr lang="cs-CZ" sz="2600" dirty="0" smtClean="0">
                <a:solidFill>
                  <a:schemeClr val="bg1"/>
                </a:solidFill>
              </a:rPr>
              <a:t>ákladní cíl:</a:t>
            </a:r>
          </a:p>
          <a:p>
            <a:pPr marL="914400" lvl="1" indent="-4572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</a:rPr>
              <a:t>inovace </a:t>
            </a:r>
            <a:r>
              <a:rPr lang="cs-CZ" sz="2400" dirty="0">
                <a:solidFill>
                  <a:schemeClr val="bg1"/>
                </a:solidFill>
              </a:rPr>
              <a:t>veřejných informačních služeb knihoven na bází informačních technologií (ICT</a:t>
            </a:r>
            <a:r>
              <a:rPr lang="cs-CZ" sz="2400" dirty="0" smtClean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7120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  Dotační mechanismus VISK: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8014" y="1570269"/>
            <a:ext cx="9144000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dílčí cíle:</a:t>
            </a:r>
            <a:endParaRPr lang="cs-CZ" sz="2400" dirty="0">
              <a:solidFill>
                <a:schemeClr val="bg1"/>
              </a:solidFill>
            </a:endParaRPr>
          </a:p>
          <a:p>
            <a:pPr marL="914400" lvl="1" indent="-4572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</a:rPr>
              <a:t>poskytnutí </a:t>
            </a:r>
            <a:r>
              <a:rPr lang="cs-CZ" sz="2400" dirty="0">
                <a:solidFill>
                  <a:schemeClr val="bg1"/>
                </a:solidFill>
              </a:rPr>
              <a:t>veřejně přístupných míst s kvalifikovanou obsluhou a vybavených ICT, která garantují rovné podmínky přístupu k informačním zdrojům a sítím pro všechny skupiny občanů</a:t>
            </a:r>
          </a:p>
          <a:p>
            <a:pPr marL="914400" lvl="1" indent="-4572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</a:rPr>
              <a:t>podpora </a:t>
            </a:r>
            <a:r>
              <a:rPr lang="cs-CZ" sz="2400" dirty="0">
                <a:solidFill>
                  <a:schemeClr val="bg1"/>
                </a:solidFill>
              </a:rPr>
              <a:t>celoživotního vzdělávání a uspokojování kulturních potřeb občanů</a:t>
            </a:r>
          </a:p>
          <a:p>
            <a:pPr marL="914400" lvl="1" indent="-457200" algn="l">
              <a:buFont typeface="Wingdings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z</a:t>
            </a:r>
            <a:r>
              <a:rPr lang="cs-CZ" sz="2400" dirty="0" smtClean="0">
                <a:solidFill>
                  <a:schemeClr val="bg1"/>
                </a:solidFill>
              </a:rPr>
              <a:t>přístupnění </a:t>
            </a:r>
            <a:r>
              <a:rPr lang="cs-CZ" sz="2400" dirty="0">
                <a:solidFill>
                  <a:schemeClr val="bg1"/>
                </a:solidFill>
              </a:rPr>
              <a:t>informací z oblasti veřejné správy ve smyslu zákona 106/99 o svobodném přístupu k informacím</a:t>
            </a:r>
          </a:p>
          <a:p>
            <a:pPr marL="914400" lvl="1" indent="-4572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</a:rPr>
              <a:t>zprostředkování </a:t>
            </a:r>
            <a:r>
              <a:rPr lang="cs-CZ" sz="2400" dirty="0">
                <a:solidFill>
                  <a:schemeClr val="bg1"/>
                </a:solidFill>
              </a:rPr>
              <a:t>informací a dokumentů pro oblast výzkumu a vývoje</a:t>
            </a:r>
          </a:p>
          <a:p>
            <a:pPr marL="914400" lvl="1" indent="-457200" algn="l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</a:rPr>
              <a:t>uchování </a:t>
            </a:r>
            <a:r>
              <a:rPr lang="cs-CZ" sz="2400" dirty="0">
                <a:solidFill>
                  <a:schemeClr val="bg1"/>
                </a:solidFill>
              </a:rPr>
              <a:t>a zpřístupnění národního kulturního soustředěného v knihovních fondech</a:t>
            </a:r>
          </a:p>
          <a:p>
            <a:pPr marL="914400" lvl="1" indent="-457200" algn="l">
              <a:buFont typeface="Wingdings" pitchFamily="2" charset="2"/>
              <a:buChar char="§"/>
            </a:pPr>
            <a:endParaRPr lang="cs-CZ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8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  Financování dotačního programu VISK: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8014" y="1570269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pravidla </a:t>
            </a:r>
            <a:r>
              <a:rPr lang="cs-CZ" sz="2800" dirty="0">
                <a:solidFill>
                  <a:schemeClr val="bg1"/>
                </a:solidFill>
              </a:rPr>
              <a:t>poskytování dotací z tohoto programu obecně </a:t>
            </a:r>
            <a:r>
              <a:rPr lang="cs-CZ" sz="2800" dirty="0" smtClean="0">
                <a:solidFill>
                  <a:schemeClr val="bg1"/>
                </a:solidFill>
              </a:rPr>
              <a:t>stanovuje </a:t>
            </a:r>
            <a:r>
              <a:rPr lang="cs-CZ" sz="2800" dirty="0">
                <a:solidFill>
                  <a:schemeClr val="bg1"/>
                </a:solidFill>
              </a:rPr>
              <a:t>nařízení vlády ČR č. 288/2002 Sb. v aktuálním znění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8014" y="4223093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v současné době je VISK rozdělen mezi klasické VISK programy a podporu „</a:t>
            </a:r>
            <a:r>
              <a:rPr lang="cs-CZ" sz="2800" dirty="0" err="1" smtClean="0">
                <a:solidFill>
                  <a:schemeClr val="bg1"/>
                </a:solidFill>
              </a:rPr>
              <a:t>VISKových</a:t>
            </a:r>
            <a:r>
              <a:rPr lang="cs-CZ" sz="2800" dirty="0" smtClean="0">
                <a:solidFill>
                  <a:schemeClr val="bg1"/>
                </a:solidFill>
              </a:rPr>
              <a:t>“ aktivity pro SPO MK ČR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3414" y="3030440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na dotační mechanismus VISK je v posledních letech vyčleněno zhruba 40-65 000 000,- Kč ročně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56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  Diskuze o úpravách podprogramů VISK: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8014" y="1570269"/>
            <a:ext cx="8778716" cy="1074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jednání o úpravách iniciováno Ústřední knihovnickou radou ČR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8014" y="4223093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diskutovány různé aspekty podpory, možností financování, víceletých projektů, zahrnutí personálních nákladů atd.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3414" y="2892789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vazba na cíle a úkoly vyplývající z Koncepce rozvoje knihoven 2021 – 2027 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19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  Diskuze o úpravách podprogramů VISK: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8014" y="1570269"/>
            <a:ext cx="8778716" cy="1074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zásadní změnou prošly zejména oblasti podporované v podprogramech VISK 6 a VISK 7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8014" y="4223093"/>
            <a:ext cx="8778716" cy="1105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byly provedeny dílčí změny v oblastech podporovaných VISK 3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3414" y="2892789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došlo k obnovení podprogramu VISK 4 s kompletně novou tematikou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3414" y="5437239"/>
            <a:ext cx="8778716" cy="1105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v popisech jednotlivých projektů je možno poukázat na koncepční a dlouhodobé přínosy jejich realizace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927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  VISK 4: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8014" y="1570269"/>
            <a:ext cx="8778716" cy="10746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došlo k vyčlenění aktivit směřujících k podpoře dlouhodobé ochrany knihovních fondů (historických i novodobých) z dosavadních podprogramu VISK 6 a VISK 7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3414" y="3670097"/>
            <a:ext cx="8778716" cy="1105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odbornou </a:t>
            </a:r>
            <a:r>
              <a:rPr lang="cs-CZ" sz="2800" dirty="0" err="1" smtClean="0">
                <a:solidFill>
                  <a:schemeClr val="bg1"/>
                </a:solidFill>
              </a:rPr>
              <a:t>garantkou</a:t>
            </a:r>
            <a:r>
              <a:rPr lang="cs-CZ" sz="2800" dirty="0" smtClean="0">
                <a:solidFill>
                  <a:schemeClr val="bg1"/>
                </a:solidFill>
              </a:rPr>
              <a:t> programu se stala Ing. Petra Vávrová, PhD.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13414" y="5248312"/>
            <a:ext cx="8778716" cy="1105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bude ustanovena nová hodnotící komise</a:t>
            </a:r>
            <a:endParaRPr lang="cs-CZ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61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  VISK 6: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8014" y="1570269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itchFamily="2" charset="2"/>
              <a:buChar char="§"/>
            </a:pPr>
            <a:r>
              <a:rPr lang="cs-CZ" sz="2800" dirty="0">
                <a:solidFill>
                  <a:schemeClr val="bg1"/>
                </a:solidFill>
              </a:rPr>
              <a:t>vyjmuta část b) „podpůrné práce pro digitalizaci – restaurování, prevence plísní a ochrana dokumentů před nepříznivými vlivy prostředí</a:t>
            </a:r>
            <a:endParaRPr lang="cs-CZ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5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ogo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4298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itle 1"/>
          <p:cNvSpPr txBox="1">
            <a:spLocks/>
          </p:cNvSpPr>
          <p:nvPr/>
        </p:nvSpPr>
        <p:spPr>
          <a:xfrm>
            <a:off x="113414" y="842077"/>
            <a:ext cx="9144000" cy="728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600" b="1" dirty="0" smtClean="0">
                <a:solidFill>
                  <a:schemeClr val="bg1"/>
                </a:solidFill>
              </a:rPr>
              <a:t>VISK 7: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8014" y="1570269"/>
            <a:ext cx="8778716" cy="16832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digitalizace: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cs-CZ" sz="2400" dirty="0">
                <a:solidFill>
                  <a:schemeClr val="bg1"/>
                </a:solidFill>
              </a:rPr>
              <a:t>digitalizace originálních tištěných novodobých dokumentů za účelem jejich ochrany a zpřístupnění širokému spektru uživatelů v rámci sítě českých </a:t>
            </a:r>
            <a:r>
              <a:rPr lang="cs-CZ" sz="2400" dirty="0" smtClean="0">
                <a:solidFill>
                  <a:schemeClr val="bg1"/>
                </a:solidFill>
              </a:rPr>
              <a:t>knihoven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</a:rPr>
              <a:t>primárně pro </a:t>
            </a:r>
            <a:r>
              <a:rPr lang="cs-CZ" sz="2400" dirty="0" err="1" smtClean="0">
                <a:solidFill>
                  <a:schemeClr val="bg1"/>
                </a:solidFill>
              </a:rPr>
              <a:t>bohemikální</a:t>
            </a:r>
            <a:r>
              <a:rPr lang="cs-CZ" sz="2400" dirty="0" smtClean="0">
                <a:solidFill>
                  <a:schemeClr val="bg1"/>
                </a:solidFill>
              </a:rPr>
              <a:t> dokumenty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</a:rPr>
              <a:t>nutné dodržovat metodologické postupy a standardy vyhlášené projektem Národní digitální knihovna</a:t>
            </a:r>
          </a:p>
          <a:p>
            <a:pPr marL="914400" lvl="1" indent="-457200" algn="just"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bg1"/>
                </a:solidFill>
              </a:rPr>
              <a:t>využití nástroje Registr digitalizace</a:t>
            </a:r>
          </a:p>
          <a:p>
            <a:pPr marL="914400" lvl="1" indent="-457200" algn="just">
              <a:buFont typeface="Wingdings" pitchFamily="2" charset="2"/>
              <a:buChar char="§"/>
            </a:pPr>
            <a:endParaRPr lang="cs-CZ" sz="2400" dirty="0" smtClean="0">
              <a:solidFill>
                <a:schemeClr val="bg1"/>
              </a:solidFill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bg1"/>
                </a:solidFill>
              </a:rPr>
              <a:t>instalace digitální knihovny Kramerius</a:t>
            </a:r>
          </a:p>
          <a:p>
            <a:pPr marL="914400" lvl="1" indent="-457200" algn="just">
              <a:buFont typeface="Wingdings" pitchFamily="2" charset="2"/>
              <a:buChar char="§"/>
            </a:pPr>
            <a:endParaRPr lang="cs-CZ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96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3780</TotalTime>
  <Words>775</Words>
  <Application>Microsoft Office PowerPoint</Application>
  <PresentationFormat>Předvádění na obrazovce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Novinky v podprogramu VISK 7 pro rok 2022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Tools for improved OCR results and image quality</dc:title>
  <dc:creator>MacBook PRO</dc:creator>
  <cp:lastModifiedBy>Bežová Michaela</cp:lastModifiedBy>
  <cp:revision>301</cp:revision>
  <cp:lastPrinted>2013-09-09T12:47:18Z</cp:lastPrinted>
  <dcterms:created xsi:type="dcterms:W3CDTF">2011-10-08T20:28:22Z</dcterms:created>
  <dcterms:modified xsi:type="dcterms:W3CDTF">2021-11-04T08:03:30Z</dcterms:modified>
</cp:coreProperties>
</file>