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61" r:id="rId3"/>
    <p:sldId id="265" r:id="rId4"/>
    <p:sldId id="266" r:id="rId5"/>
    <p:sldId id="267" r:id="rId6"/>
    <p:sldId id="268" r:id="rId7"/>
    <p:sldId id="269" r:id="rId8"/>
    <p:sldId id="272" r:id="rId9"/>
    <p:sldId id="277" r:id="rId10"/>
    <p:sldId id="276" r:id="rId11"/>
    <p:sldId id="278" r:id="rId12"/>
    <p:sldId id="260" r:id="rId13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6478A"/>
    <a:srgbClr val="EE1C25"/>
    <a:srgbClr val="01AEF0"/>
    <a:srgbClr val="9D0B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748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E11D5FA-9AC6-4183-9328-03094C7DB42D}" type="datetimeFigureOut">
              <a:rPr lang="cs-CZ"/>
              <a:pPr>
                <a:defRPr/>
              </a:pPr>
              <a:t>15.5.2018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AE6CA58-4F2E-4C01-8565-3EE31A9CD6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80209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01AEF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5076E-3BB0-4F40-8B18-B1EE10B9A88A}" type="datetimeFigureOut">
              <a:rPr lang="cs-CZ"/>
              <a:pPr>
                <a:defRPr/>
              </a:pPr>
              <a:t>15.5.2018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2C440-2E89-4109-94AC-91C86AC3FB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8462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16478A"/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E2405-E2CB-4FED-ADBD-8201820B34EF}" type="datetimeFigureOut">
              <a:rPr lang="cs-CZ"/>
              <a:pPr>
                <a:defRPr/>
              </a:pPr>
              <a:t>15.5.2018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0F886-47E1-47BF-9BB1-D0093D23E1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43990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rgbClr val="16478A"/>
                </a:solidFill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301AF-FC24-4E1D-A21F-13329CD5C7DB}" type="datetimeFigureOut">
              <a:rPr lang="cs-CZ"/>
              <a:pPr>
                <a:defRPr/>
              </a:pPr>
              <a:t>15.5.2018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1F1F-4F7F-4388-9B45-82FC77623A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9568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Tx/>
              <a:buBlip>
                <a:blip r:embed="rId2"/>
              </a:buBlip>
              <a:defRPr>
                <a:solidFill>
                  <a:srgbClr val="16478A"/>
                </a:solidFill>
              </a:defRPr>
            </a:lvl1pPr>
            <a:lvl2pPr marL="685800" indent="-228600">
              <a:buFontTx/>
              <a:buBlip>
                <a:blip r:embed="rId3"/>
              </a:buBlip>
              <a:defRPr>
                <a:solidFill>
                  <a:srgbClr val="01AEF0"/>
                </a:solidFill>
              </a:defRPr>
            </a:lvl2pPr>
            <a:lvl3pPr marL="1143000" indent="-228600">
              <a:buFontTx/>
              <a:buBlip>
                <a:blip r:embed="rId3"/>
              </a:buBlip>
              <a:defRPr>
                <a:solidFill>
                  <a:srgbClr val="01AEF0"/>
                </a:solidFill>
              </a:defRPr>
            </a:lvl3pPr>
            <a:lvl4pPr>
              <a:defRPr>
                <a:solidFill>
                  <a:srgbClr val="01AEF0"/>
                </a:solidFill>
              </a:defRPr>
            </a:lvl4pPr>
            <a:lvl5pPr>
              <a:defRPr>
                <a:solidFill>
                  <a:srgbClr val="01AEF0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3DC68-DC7B-4BBB-8700-4FADAE47F9CA}" type="datetimeFigureOut">
              <a:rPr lang="cs-CZ"/>
              <a:pPr>
                <a:defRPr/>
              </a:pPr>
              <a:t>15.5.2018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A37CE-7F3C-45B7-8E82-1A6F5EF052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8501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1AEF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C4E07-44C3-4643-87FD-4FA6197FD997}" type="datetimeFigureOut">
              <a:rPr lang="cs-CZ"/>
              <a:pPr>
                <a:defRPr/>
              </a:pPr>
              <a:t>15.5.2018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DF455-ED19-4F5E-8178-513BA9BF42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5882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lang="cs-CZ" sz="2800" b="0" kern="1200" dirty="0" smtClean="0">
                <a:solidFill>
                  <a:srgbClr val="1647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>
              <a:buFontTx/>
              <a:buBlip>
                <a:blip r:embed="rId2"/>
              </a:buBlip>
              <a:defRPr>
                <a:solidFill>
                  <a:srgbClr val="01AEF0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>
                <a:solidFill>
                  <a:srgbClr val="01AEF0"/>
                </a:solidFill>
              </a:defRPr>
            </a:lvl3pPr>
            <a:lvl4pPr>
              <a:defRPr>
                <a:solidFill>
                  <a:srgbClr val="01AEF0"/>
                </a:solidFill>
              </a:defRPr>
            </a:lvl4pPr>
            <a:lvl5pPr>
              <a:defRPr>
                <a:solidFill>
                  <a:srgbClr val="01AEF0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0">
                <a:solidFill>
                  <a:srgbClr val="16478A"/>
                </a:solidFill>
              </a:defRPr>
            </a:lvl1pPr>
            <a:lvl2pPr marL="685800" indent="-228600">
              <a:buFontTx/>
              <a:buBlip>
                <a:blip r:embed="rId2"/>
              </a:buBlip>
              <a:defRPr>
                <a:solidFill>
                  <a:srgbClr val="01AEF0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>
                <a:solidFill>
                  <a:srgbClr val="01AEF0"/>
                </a:solidFill>
              </a:defRPr>
            </a:lvl3pPr>
            <a:lvl4pPr>
              <a:defRPr>
                <a:solidFill>
                  <a:srgbClr val="01AEF0"/>
                </a:solidFill>
              </a:defRPr>
            </a:lvl4pPr>
            <a:lvl5pPr>
              <a:defRPr>
                <a:solidFill>
                  <a:srgbClr val="01AEF0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628E1-14AC-4B1C-A138-DC2B20984CFC}" type="datetimeFigureOut">
              <a:rPr lang="cs-CZ"/>
              <a:pPr>
                <a:defRPr/>
              </a:pPr>
              <a:t>15.5.2018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DC120-C346-4E48-8A7D-8C55AB9505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8225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1AE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="0">
                <a:solidFill>
                  <a:srgbClr val="16478A"/>
                </a:solidFill>
              </a:defRPr>
            </a:lvl1pPr>
            <a:lvl2pPr marL="800100" indent="-342900">
              <a:buFontTx/>
              <a:buBlip>
                <a:blip r:embed="rId2"/>
              </a:buBlip>
              <a:defRPr>
                <a:solidFill>
                  <a:srgbClr val="01AEF0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>
                <a:solidFill>
                  <a:srgbClr val="01AEF0"/>
                </a:solidFill>
              </a:defRPr>
            </a:lvl3pPr>
            <a:lvl4pPr>
              <a:defRPr>
                <a:solidFill>
                  <a:srgbClr val="01AEF0"/>
                </a:solidFill>
              </a:defRPr>
            </a:lvl4pPr>
            <a:lvl5pPr>
              <a:defRPr>
                <a:solidFill>
                  <a:srgbClr val="01AEF0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1AE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="0">
                <a:solidFill>
                  <a:srgbClr val="16478A"/>
                </a:solidFill>
              </a:defRPr>
            </a:lvl1pPr>
            <a:lvl2pPr marL="685800" indent="-228600">
              <a:buFontTx/>
              <a:buBlip>
                <a:blip r:embed="rId2"/>
              </a:buBlip>
              <a:defRPr>
                <a:solidFill>
                  <a:srgbClr val="01AEF0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>
                <a:solidFill>
                  <a:srgbClr val="01AEF0"/>
                </a:solidFill>
              </a:defRPr>
            </a:lvl3pPr>
            <a:lvl4pPr>
              <a:defRPr>
                <a:solidFill>
                  <a:srgbClr val="01AEF0"/>
                </a:solidFill>
              </a:defRPr>
            </a:lvl4pPr>
            <a:lvl5pPr>
              <a:defRPr>
                <a:solidFill>
                  <a:srgbClr val="01AEF0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35D6D-09B2-4CF4-894C-6FCBC4468341}" type="datetimeFigureOut">
              <a:rPr lang="cs-CZ"/>
              <a:pPr>
                <a:defRPr/>
              </a:pPr>
              <a:t>15.5.2018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2339F-E2C0-44BE-BE7C-AA6EB3BBE5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5072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3A4B4-CE69-421E-A8D6-98E5555BE669}" type="datetimeFigureOut">
              <a:rPr lang="cs-CZ"/>
              <a:pPr>
                <a:defRPr/>
              </a:pPr>
              <a:t>15.5.2018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4F59E-651D-4D2E-8DB0-9A5A0551F8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6575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4EF73-9781-46C7-88A6-A70E059F04C7}" type="datetimeFigureOut">
              <a:rPr lang="cs-CZ"/>
              <a:pPr>
                <a:defRPr/>
              </a:pPr>
              <a:t>15.5.2018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577F5-CBDA-46E2-AA3B-F50BD73EE1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7125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16478A"/>
                </a:solidFill>
              </a:defRPr>
            </a:lvl1pPr>
            <a:lvl2pPr marL="685800" indent="-228600">
              <a:buFontTx/>
              <a:buBlip>
                <a:blip r:embed="rId2"/>
              </a:buBlip>
              <a:defRPr sz="2800">
                <a:solidFill>
                  <a:srgbClr val="01AEF0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sz="2400">
                <a:solidFill>
                  <a:srgbClr val="01AEF0"/>
                </a:solidFill>
              </a:defRPr>
            </a:lvl3pPr>
            <a:lvl4pPr>
              <a:defRPr sz="2000">
                <a:solidFill>
                  <a:srgbClr val="01AEF0"/>
                </a:solidFill>
              </a:defRPr>
            </a:lvl4pPr>
            <a:lvl5pPr>
              <a:defRPr sz="2000">
                <a:solidFill>
                  <a:srgbClr val="01AEF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1AEF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3640F-BE4F-4AD7-8F1A-CBEFD8A6753C}" type="datetimeFigureOut">
              <a:rPr lang="cs-CZ"/>
              <a:pPr>
                <a:defRPr/>
              </a:pPr>
              <a:t>15.5.2018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94A0E-1C16-4A7D-A84E-93664D2BD1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2826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1AEF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B16F2-49C5-4F74-B4D8-40B66B4176AF}" type="datetimeFigureOut">
              <a:rPr lang="cs-CZ"/>
              <a:pPr>
                <a:defRPr/>
              </a:pPr>
              <a:t>15.5.2018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F9057-495D-4211-A21D-EDCB9F39C5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7261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Kliknutím lze upravit styl.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smtClean="0"/>
              <a:t>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14"/>
        </a:buBlip>
        <a:defRPr sz="2800" b="1" kern="1200">
          <a:solidFill>
            <a:srgbClr val="01AEF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2968625" y="1212850"/>
            <a:ext cx="6391275" cy="2297113"/>
          </a:xfrm>
        </p:spPr>
        <p:txBody>
          <a:bodyPr anchor="ctr"/>
          <a:lstStyle/>
          <a:p>
            <a:pPr eaLnBrk="1" hangingPunct="1"/>
            <a:r>
              <a:rPr lang="cs-CZ" altLang="cs-CZ" sz="3600" b="1" dirty="0" smtClean="0">
                <a:solidFill>
                  <a:schemeClr val="bg1"/>
                </a:solidFill>
              </a:rPr>
              <a:t/>
            </a:r>
            <a:br>
              <a:rPr lang="cs-CZ" altLang="cs-CZ" sz="3600" b="1" dirty="0" smtClean="0">
                <a:solidFill>
                  <a:schemeClr val="bg1"/>
                </a:solidFill>
              </a:rPr>
            </a:br>
            <a:r>
              <a:rPr lang="cs-CZ" altLang="cs-CZ" sz="3600" dirty="0" smtClean="0">
                <a:solidFill>
                  <a:schemeClr val="bg1"/>
                </a:solidFill>
              </a:rPr>
              <a:t>Digitalizace v Moravskoslezské vědecké knihovně v Ostravě</a:t>
            </a:r>
            <a:endParaRPr lang="cs-CZ" altLang="cs-CZ" sz="3600" b="1" dirty="0" smtClean="0"/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2968625" y="3509963"/>
            <a:ext cx="6391275" cy="74295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Aleš Drahotušský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09625" y="719138"/>
            <a:ext cx="6463534" cy="790575"/>
          </a:xfrm>
        </p:spPr>
        <p:txBody>
          <a:bodyPr/>
          <a:lstStyle/>
          <a:p>
            <a:pPr eaLnBrk="1" hangingPunct="1"/>
            <a:r>
              <a:rPr lang="cs-CZ" sz="3600" dirty="0" smtClean="0"/>
              <a:t>Momentální stav digitalizace</a:t>
            </a:r>
            <a:endParaRPr lang="cs-CZ" altLang="cs-CZ" sz="3600" b="1" dirty="0" smtClean="0">
              <a:solidFill>
                <a:srgbClr val="16478A"/>
              </a:solidFill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809625" y="1509713"/>
            <a:ext cx="3808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2400" dirty="0">
              <a:solidFill>
                <a:srgbClr val="01AEF0"/>
              </a:solidFill>
              <a:latin typeface="Calibri" panose="020F0502020204030204" pitchFamily="34" charset="0"/>
            </a:endParaRPr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809625" y="2378075"/>
            <a:ext cx="10467975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sz="2000" b="1" dirty="0" smtClean="0"/>
              <a:t>Periodika (desítky titulů)</a:t>
            </a:r>
            <a:r>
              <a:rPr lang="cs-CZ" sz="2000" dirty="0" smtClean="0"/>
              <a:t>: </a:t>
            </a:r>
          </a:p>
          <a:p>
            <a:pPr>
              <a:buNone/>
            </a:pPr>
            <a:r>
              <a:rPr lang="cs-CZ" sz="2000" dirty="0" smtClean="0">
                <a:solidFill>
                  <a:srgbClr val="990033"/>
                </a:solidFill>
              </a:rPr>
              <a:t>   </a:t>
            </a:r>
            <a:r>
              <a:rPr lang="cs-CZ" sz="2000" dirty="0" smtClean="0">
                <a:solidFill>
                  <a:srgbClr val="EE1C25"/>
                </a:solidFill>
              </a:rPr>
              <a:t> </a:t>
            </a:r>
            <a:r>
              <a:rPr lang="cs-CZ" sz="2000" dirty="0" smtClean="0"/>
              <a:t>- regionální noviny a časopisy</a:t>
            </a:r>
            <a:endParaRPr lang="cs-CZ" sz="2000" dirty="0" smtClean="0">
              <a:solidFill>
                <a:srgbClr val="16478A"/>
              </a:solidFill>
            </a:endParaRPr>
          </a:p>
          <a:p>
            <a:pPr>
              <a:buNone/>
            </a:pPr>
            <a:endParaRPr lang="cs-CZ" sz="2000" dirty="0" smtClean="0">
              <a:solidFill>
                <a:srgbClr val="16478A"/>
              </a:solidFill>
            </a:endParaRPr>
          </a:p>
          <a:p>
            <a:r>
              <a:rPr lang="cs-CZ" sz="2000" b="1" dirty="0" smtClean="0">
                <a:solidFill>
                  <a:srgbClr val="16478A"/>
                </a:solidFill>
              </a:rPr>
              <a:t>Monografie (přes 1 500 titulů)</a:t>
            </a:r>
            <a:r>
              <a:rPr lang="cs-CZ" sz="2000" dirty="0" smtClean="0">
                <a:solidFill>
                  <a:srgbClr val="16478A"/>
                </a:solidFill>
              </a:rPr>
              <a:t>:</a:t>
            </a:r>
          </a:p>
          <a:p>
            <a:pPr>
              <a:buNone/>
            </a:pPr>
            <a:r>
              <a:rPr lang="cs-CZ" sz="2000" dirty="0" smtClean="0"/>
              <a:t>   	vydané v dnešním Moravskoslezském kraji s přesahy na Moravu i do Polska,      obsahově: dějiny měst a obcí a jejich kulturní a hospodářský rozvoj, spolková činnost      v obcích, dějiny hornictví, počátky a rozvoj Vítkovických železáren, vývoj školství,       náboženský život, referendum na </a:t>
            </a:r>
            <a:r>
              <a:rPr lang="cs-CZ" sz="2000" dirty="0" err="1" smtClean="0"/>
              <a:t>Těšínsku</a:t>
            </a:r>
            <a:r>
              <a:rPr lang="cs-CZ" sz="2000" dirty="0" smtClean="0"/>
              <a:t> v roce 1920, regionální beletrie (poezie, próza, drama) atd.</a:t>
            </a:r>
            <a:endParaRPr lang="cs-CZ" sz="2000" dirty="0"/>
          </a:p>
        </p:txBody>
      </p:sp>
      <p:sp>
        <p:nvSpPr>
          <p:cNvPr id="5" name="Obdélník 4"/>
          <p:cNvSpPr/>
          <p:nvPr/>
        </p:nvSpPr>
        <p:spPr>
          <a:xfrm>
            <a:off x="798786" y="1481959"/>
            <a:ext cx="6402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2400" b="1" dirty="0" err="1" smtClean="0">
                <a:solidFill>
                  <a:srgbClr val="01AEF0"/>
                </a:solidFill>
                <a:latin typeface="Arial" pitchFamily="34" charset="0"/>
                <a:cs typeface="Arial" pitchFamily="34" charset="0"/>
              </a:rPr>
              <a:t>Zdigitalizováno</a:t>
            </a:r>
            <a:r>
              <a:rPr lang="cs-CZ" altLang="cs-CZ" sz="2400" b="1" dirty="0" smtClean="0">
                <a:solidFill>
                  <a:srgbClr val="01AEF0"/>
                </a:solidFill>
                <a:latin typeface="Arial" pitchFamily="34" charset="0"/>
                <a:cs typeface="Arial" pitchFamily="34" charset="0"/>
              </a:rPr>
              <a:t> přes 638 000 stran</a:t>
            </a:r>
            <a:endParaRPr lang="cs-CZ" altLang="cs-CZ" sz="2400" b="1" dirty="0">
              <a:solidFill>
                <a:srgbClr val="01AE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09625" y="719138"/>
            <a:ext cx="5181600" cy="790575"/>
          </a:xfrm>
        </p:spPr>
        <p:txBody>
          <a:bodyPr/>
          <a:lstStyle/>
          <a:p>
            <a:pPr eaLnBrk="1" hangingPunct="1"/>
            <a:r>
              <a:rPr lang="cs-CZ" sz="3600" dirty="0" smtClean="0"/>
              <a:t>Další plány</a:t>
            </a:r>
            <a:endParaRPr lang="cs-CZ" altLang="cs-CZ" sz="3600" b="1" dirty="0" smtClean="0">
              <a:solidFill>
                <a:srgbClr val="16478A"/>
              </a:solidFill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809625" y="1509713"/>
            <a:ext cx="3808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2400" dirty="0">
              <a:solidFill>
                <a:srgbClr val="01AEF0"/>
              </a:solidFill>
              <a:latin typeface="Calibri" panose="020F0502020204030204" pitchFamily="34" charset="0"/>
            </a:endParaRPr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809625" y="2378075"/>
            <a:ext cx="10467975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sz="2000" dirty="0" smtClean="0"/>
              <a:t>Pokračování digitalizace ve spolupráci s dosavadními paměťovými institucemi – např. s Archivem města Ostravy, Slezským zemským </a:t>
            </a:r>
            <a:r>
              <a:rPr lang="cs-CZ" sz="2000" dirty="0" err="1" smtClean="0"/>
              <a:t>muzem</a:t>
            </a:r>
            <a:r>
              <a:rPr lang="cs-CZ" sz="2000" dirty="0" smtClean="0"/>
              <a:t> v Opavě, …</a:t>
            </a:r>
          </a:p>
          <a:p>
            <a:r>
              <a:rPr lang="cs-CZ" sz="2000" dirty="0" smtClean="0"/>
              <a:t>Snaha získávat další instituce pro spolupráci</a:t>
            </a:r>
          </a:p>
          <a:p>
            <a:r>
              <a:rPr lang="cs-CZ" sz="2000" dirty="0" smtClean="0"/>
              <a:t>Stavba nové budovy knihovny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2968625" y="1212850"/>
            <a:ext cx="6391275" cy="2297113"/>
          </a:xfrm>
        </p:spPr>
        <p:txBody>
          <a:bodyPr anchor="ctr"/>
          <a:lstStyle/>
          <a:p>
            <a:pPr eaLnBrk="1" hangingPunct="1"/>
            <a:r>
              <a:rPr lang="cs-CZ" altLang="cs-CZ" sz="3600" b="1" dirty="0" smtClean="0">
                <a:solidFill>
                  <a:schemeClr val="bg1"/>
                </a:solidFill>
              </a:rPr>
              <a:t>Děkuji za pozornost.</a:t>
            </a:r>
            <a:endParaRPr lang="cs-CZ" altLang="cs-CZ" b="1" dirty="0" smtClean="0"/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2968625" y="3509963"/>
            <a:ext cx="6391275" cy="742950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Aleš Drahotušský</a:t>
            </a:r>
            <a:endParaRPr lang="cs-CZ" alt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09625" y="719138"/>
            <a:ext cx="5181600" cy="790575"/>
          </a:xfrm>
        </p:spPr>
        <p:txBody>
          <a:bodyPr/>
          <a:lstStyle/>
          <a:p>
            <a:pPr eaLnBrk="1" hangingPunct="1"/>
            <a:r>
              <a:rPr lang="cs-CZ" sz="3600" dirty="0" smtClean="0"/>
              <a:t>Počátky</a:t>
            </a:r>
            <a:endParaRPr lang="cs-CZ" altLang="cs-CZ" sz="3600" b="1" dirty="0" smtClean="0">
              <a:solidFill>
                <a:srgbClr val="16478A"/>
              </a:solidFill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809625" y="1509713"/>
            <a:ext cx="3808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01AEF0"/>
                </a:solidFill>
              </a:rPr>
              <a:t>Cíl naší digitalizace</a:t>
            </a:r>
            <a:endParaRPr lang="cs-CZ" altLang="cs-CZ" sz="2400" b="1" dirty="0">
              <a:solidFill>
                <a:srgbClr val="01AEF0"/>
              </a:solidFill>
            </a:endParaRPr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809625" y="2378075"/>
            <a:ext cx="10467975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Blip>
                <a:blip r:embed="rId4"/>
              </a:buBlip>
            </a:pPr>
            <a:r>
              <a:rPr lang="cs-CZ" altLang="cs-CZ" sz="2000" dirty="0" smtClean="0">
                <a:solidFill>
                  <a:srgbClr val="16478A"/>
                </a:solidFill>
              </a:rPr>
              <a:t>záchrana obsahu ohrožených tištěných dokumentů, které jsou důležité pro kulturní, společenské, ekonomické, politické a náboženské dějiny obcí a měst v Moravskoslezském kraji </a:t>
            </a:r>
          </a:p>
          <a:p>
            <a:pPr eaLnBrk="1" hangingPunct="1">
              <a:spcBef>
                <a:spcPct val="0"/>
              </a:spcBef>
              <a:buBlip>
                <a:blip r:embed="rId4"/>
              </a:buBlip>
            </a:pPr>
            <a:endParaRPr lang="cs-CZ" altLang="cs-CZ" sz="2000" dirty="0" smtClean="0">
              <a:solidFill>
                <a:srgbClr val="16478A"/>
              </a:solidFill>
            </a:endParaRPr>
          </a:p>
          <a:p>
            <a:pPr eaLnBrk="1" hangingPunct="1">
              <a:spcBef>
                <a:spcPct val="0"/>
              </a:spcBef>
              <a:buBlip>
                <a:blip r:embed="rId4"/>
              </a:buBlip>
            </a:pPr>
            <a:r>
              <a:rPr lang="cs-CZ" altLang="cs-CZ" sz="2000" dirty="0" smtClean="0">
                <a:solidFill>
                  <a:srgbClr val="16478A"/>
                </a:solidFill>
              </a:rPr>
              <a:t>zpřístupnění digitální formy vzácných dokumentů po internetu či alespoň ve studovnách paměťových institucí</a:t>
            </a:r>
          </a:p>
          <a:p>
            <a:pPr eaLnBrk="1" hangingPunct="1">
              <a:spcBef>
                <a:spcPct val="0"/>
              </a:spcBef>
              <a:buBlip>
                <a:blip r:embed="rId4"/>
              </a:buBlip>
            </a:pPr>
            <a:endParaRPr lang="cs-CZ" altLang="cs-CZ" sz="2000" dirty="0" smtClean="0">
              <a:solidFill>
                <a:srgbClr val="16478A"/>
              </a:solidFill>
            </a:endParaRPr>
          </a:p>
          <a:p>
            <a:pPr eaLnBrk="1" hangingPunct="1">
              <a:spcBef>
                <a:spcPct val="0"/>
              </a:spcBef>
              <a:buBlip>
                <a:blip r:embed="rId4"/>
              </a:buBlip>
            </a:pPr>
            <a:r>
              <a:rPr lang="cs-CZ" altLang="cs-CZ" sz="2000" dirty="0" smtClean="0">
                <a:solidFill>
                  <a:srgbClr val="16478A"/>
                </a:solidFill>
              </a:rPr>
              <a:t>centralizace přístupu k evidenci o digitalizovaných dokumentech z knihovního fondu paměťových institucí v Moravskoslezském kraji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09625" y="719138"/>
            <a:ext cx="5181600" cy="790575"/>
          </a:xfrm>
        </p:spPr>
        <p:txBody>
          <a:bodyPr/>
          <a:lstStyle/>
          <a:p>
            <a:pPr eaLnBrk="1" hangingPunct="1"/>
            <a:r>
              <a:rPr lang="cs-CZ" sz="3600" dirty="0" smtClean="0"/>
              <a:t>Počátky</a:t>
            </a:r>
            <a:endParaRPr lang="cs-CZ" altLang="cs-CZ" sz="3600" b="1" dirty="0" smtClean="0">
              <a:solidFill>
                <a:srgbClr val="16478A"/>
              </a:solidFill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809625" y="1509713"/>
            <a:ext cx="3808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2400" dirty="0">
              <a:solidFill>
                <a:srgbClr val="01AEF0"/>
              </a:solidFill>
              <a:latin typeface="Calibri" panose="020F0502020204030204" pitchFamily="34" charset="0"/>
            </a:endParaRPr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809625" y="2378075"/>
            <a:ext cx="10467975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000" b="1" dirty="0" smtClean="0">
                <a:solidFill>
                  <a:srgbClr val="16478A"/>
                </a:solidFill>
              </a:rPr>
              <a:t>Hardware </a:t>
            </a:r>
            <a:r>
              <a:rPr lang="cs-CZ" altLang="cs-CZ" sz="2000" dirty="0" smtClean="0">
                <a:solidFill>
                  <a:srgbClr val="16478A"/>
                </a:solidFill>
              </a:rPr>
              <a:t>– </a:t>
            </a:r>
            <a:r>
              <a:rPr lang="cs-CZ" sz="2000" dirty="0" smtClean="0"/>
              <a:t> planetární skener </a:t>
            </a:r>
            <a:r>
              <a:rPr lang="cs-CZ" sz="2000" dirty="0" smtClean="0">
                <a:solidFill>
                  <a:srgbClr val="FF0000"/>
                </a:solidFill>
              </a:rPr>
              <a:t>Atlas</a:t>
            </a:r>
            <a:r>
              <a:rPr lang="cs-CZ" sz="2000" dirty="0" smtClean="0"/>
              <a:t> od vyškovské firmy </a:t>
            </a:r>
            <a:r>
              <a:rPr lang="cs-CZ" sz="2000" dirty="0" err="1" smtClean="0">
                <a:solidFill>
                  <a:srgbClr val="FF0000"/>
                </a:solidFill>
              </a:rPr>
              <a:t>Elsyst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Engineering</a:t>
            </a:r>
            <a:r>
              <a:rPr lang="cs-CZ" sz="2000" b="1" dirty="0" smtClean="0">
                <a:solidFill>
                  <a:schemeClr val="accent2"/>
                </a:solidFill>
              </a:rPr>
              <a:t>:</a:t>
            </a:r>
          </a:p>
          <a:p>
            <a:pPr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    - </a:t>
            </a:r>
            <a:r>
              <a:rPr lang="cs-CZ" sz="2000" dirty="0" smtClean="0"/>
              <a:t>skenovací stůl s přítlačným sklem</a:t>
            </a:r>
          </a:p>
          <a:p>
            <a:pPr>
              <a:buFontTx/>
              <a:buNone/>
            </a:pPr>
            <a:r>
              <a:rPr lang="cs-CZ" sz="2000" b="1" dirty="0" smtClean="0">
                <a:solidFill>
                  <a:schemeClr val="accent2"/>
                </a:solidFill>
              </a:rPr>
              <a:t>	</a:t>
            </a:r>
            <a:endParaRPr lang="cs-CZ" sz="2000" dirty="0" smtClean="0">
              <a:solidFill>
                <a:srgbClr val="FF0000"/>
              </a:solidFill>
            </a:endParaRPr>
          </a:p>
          <a:p>
            <a:r>
              <a:rPr lang="cs-CZ" sz="2000" b="1" dirty="0" smtClean="0"/>
              <a:t>software</a:t>
            </a:r>
            <a:r>
              <a:rPr lang="cs-CZ" sz="2000" dirty="0" smtClean="0"/>
              <a:t> </a:t>
            </a:r>
            <a:r>
              <a:rPr lang="cs-CZ" altLang="cs-CZ" sz="2000" dirty="0" smtClean="0">
                <a:solidFill>
                  <a:srgbClr val="16478A"/>
                </a:solidFill>
              </a:rPr>
              <a:t>–</a:t>
            </a:r>
            <a:r>
              <a:rPr lang="cs-CZ" sz="2000" dirty="0" smtClean="0"/>
              <a:t> </a:t>
            </a:r>
            <a:r>
              <a:rPr lang="cs-CZ" sz="2000" b="1" dirty="0" smtClean="0">
                <a:solidFill>
                  <a:srgbClr val="FF0000"/>
                </a:solidFill>
              </a:rPr>
              <a:t>Atlantis</a:t>
            </a:r>
            <a:r>
              <a:rPr lang="cs-CZ" sz="2000" dirty="0" smtClean="0"/>
              <a:t> (skenování)</a:t>
            </a:r>
            <a:r>
              <a:rPr lang="cs-CZ" sz="2000" dirty="0" smtClean="0">
                <a:solidFill>
                  <a:srgbClr val="16478A"/>
                </a:solidFill>
              </a:rPr>
              <a:t>,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cs-CZ" sz="2000" b="1" dirty="0" err="1" smtClean="0">
                <a:solidFill>
                  <a:srgbClr val="EE1C25"/>
                </a:solidFill>
              </a:rPr>
              <a:t>Sirius</a:t>
            </a:r>
            <a:r>
              <a:rPr lang="cs-CZ" sz="2000" dirty="0" smtClean="0"/>
              <a:t> (tvorba </a:t>
            </a:r>
            <a:r>
              <a:rPr lang="cs-CZ" sz="2000" dirty="0" err="1" smtClean="0"/>
              <a:t>metadat</a:t>
            </a:r>
            <a:r>
              <a:rPr lang="cs-CZ" sz="2000" dirty="0" smtClean="0"/>
              <a:t> pro monografie a periodika) od </a:t>
            </a:r>
            <a:r>
              <a:rPr lang="cs-CZ" sz="2000" dirty="0" err="1" smtClean="0">
                <a:solidFill>
                  <a:srgbClr val="EE1C25"/>
                </a:solidFill>
              </a:rPr>
              <a:t>Elsyst</a:t>
            </a:r>
            <a:r>
              <a:rPr lang="cs-CZ" sz="2000" dirty="0" smtClean="0">
                <a:solidFill>
                  <a:srgbClr val="EE1C25"/>
                </a:solidFill>
              </a:rPr>
              <a:t> </a:t>
            </a:r>
            <a:r>
              <a:rPr lang="cs-CZ" sz="2000" dirty="0" err="1" smtClean="0">
                <a:solidFill>
                  <a:srgbClr val="EE1C25"/>
                </a:solidFill>
              </a:rPr>
              <a:t>Engineering</a:t>
            </a:r>
            <a:endParaRPr lang="cs-CZ" sz="2000" dirty="0">
              <a:solidFill>
                <a:srgbClr val="EE1C25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72610" y="1489105"/>
            <a:ext cx="41328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2400" b="1" dirty="0" smtClean="0">
                <a:solidFill>
                  <a:srgbClr val="01AEF0"/>
                </a:solidFill>
                <a:latin typeface="Arial" pitchFamily="34" charset="0"/>
                <a:cs typeface="Arial" pitchFamily="34" charset="0"/>
              </a:rPr>
              <a:t>Zahájení digitalizace - 2005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09625" y="719138"/>
            <a:ext cx="5181600" cy="790575"/>
          </a:xfrm>
        </p:spPr>
        <p:txBody>
          <a:bodyPr/>
          <a:lstStyle/>
          <a:p>
            <a:pPr eaLnBrk="1" hangingPunct="1"/>
            <a:r>
              <a:rPr lang="cs-CZ" sz="3600" dirty="0" smtClean="0"/>
              <a:t>Nyní</a:t>
            </a:r>
            <a:endParaRPr lang="cs-CZ" altLang="cs-CZ" sz="3600" b="1" dirty="0" smtClean="0">
              <a:solidFill>
                <a:srgbClr val="16478A"/>
              </a:solidFill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809625" y="1509713"/>
            <a:ext cx="3808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2400" dirty="0">
              <a:solidFill>
                <a:srgbClr val="01AEF0"/>
              </a:solidFill>
              <a:latin typeface="Calibri" panose="020F0502020204030204" pitchFamily="34" charset="0"/>
            </a:endParaRPr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809625" y="2378075"/>
            <a:ext cx="10467975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sz="2000" b="1" dirty="0" smtClean="0"/>
              <a:t>rok 2013</a:t>
            </a:r>
            <a:r>
              <a:rPr lang="cs-CZ" sz="2000" dirty="0" smtClean="0"/>
              <a:t> – v rámci krajského digitalizačního projektu </a:t>
            </a:r>
            <a:r>
              <a:rPr lang="cs-CZ" sz="2000" b="1" dirty="0" smtClean="0"/>
              <a:t>IOP</a:t>
            </a:r>
            <a:r>
              <a:rPr lang="cs-CZ" sz="2000" dirty="0" smtClean="0"/>
              <a:t> zakoupeno nové vybavení:</a:t>
            </a:r>
          </a:p>
          <a:p>
            <a:pPr>
              <a:buNone/>
            </a:pPr>
            <a:r>
              <a:rPr lang="cs-CZ" sz="2000" dirty="0" smtClean="0"/>
              <a:t>	- skener </a:t>
            </a:r>
            <a:r>
              <a:rPr lang="cs-CZ" sz="2000" b="1" dirty="0" err="1" smtClean="0">
                <a:solidFill>
                  <a:srgbClr val="EE1C25"/>
                </a:solidFill>
              </a:rPr>
              <a:t>Suprascan</a:t>
            </a:r>
            <a:r>
              <a:rPr lang="cs-CZ" sz="2000" b="1" dirty="0" smtClean="0">
                <a:solidFill>
                  <a:srgbClr val="EE1C25"/>
                </a:solidFill>
              </a:rPr>
              <a:t> II A1 </a:t>
            </a:r>
            <a:r>
              <a:rPr lang="cs-CZ" sz="2000" dirty="0" smtClean="0"/>
              <a:t>od francouzské firmy </a:t>
            </a:r>
            <a:r>
              <a:rPr lang="cs-CZ" sz="2000" dirty="0" smtClean="0">
                <a:solidFill>
                  <a:srgbClr val="EE1C25"/>
                </a:solidFill>
              </a:rPr>
              <a:t>I2S - </a:t>
            </a:r>
            <a:r>
              <a:rPr lang="cs-CZ" sz="2000" dirty="0" smtClean="0"/>
              <a:t>skenovací stůl s přítlačným sklem a pohyblivými deskami pro vyrovnání vazby, snímání pomocí posuvné digitální kamery, až 800 DPI</a:t>
            </a:r>
          </a:p>
          <a:p>
            <a:pPr>
              <a:buNone/>
            </a:pPr>
            <a:r>
              <a:rPr lang="cs-CZ" sz="2000" dirty="0" smtClean="0"/>
              <a:t>	- software </a:t>
            </a:r>
            <a:r>
              <a:rPr lang="cs-CZ" sz="2000" b="1" dirty="0" err="1" smtClean="0">
                <a:solidFill>
                  <a:srgbClr val="EE1C25"/>
                </a:solidFill>
              </a:rPr>
              <a:t>YooScan</a:t>
            </a:r>
            <a:r>
              <a:rPr lang="cs-CZ" sz="2000" b="1" dirty="0" smtClean="0"/>
              <a:t> </a:t>
            </a:r>
            <a:r>
              <a:rPr lang="cs-CZ" sz="2000" dirty="0" smtClean="0"/>
              <a:t>– skenování; umožňuje základní nastavení vzhledu snímků. Snímky barevné, černobílé, ve stupních šedi; formáty JPG, </a:t>
            </a:r>
            <a:r>
              <a:rPr lang="cs-CZ" sz="2000" dirty="0" err="1" smtClean="0"/>
              <a:t>JPG</a:t>
            </a:r>
            <a:r>
              <a:rPr lang="cs-CZ" sz="2000" dirty="0" smtClean="0"/>
              <a:t> 2000, TIFF, …</a:t>
            </a:r>
          </a:p>
          <a:p>
            <a:pPr>
              <a:buNone/>
            </a:pPr>
            <a:r>
              <a:rPr lang="cs-CZ" sz="2000" dirty="0" smtClean="0"/>
              <a:t>	- software </a:t>
            </a:r>
            <a:r>
              <a:rPr lang="cs-CZ" sz="2000" b="1" dirty="0" smtClean="0">
                <a:solidFill>
                  <a:srgbClr val="EE1C25"/>
                </a:solidFill>
              </a:rPr>
              <a:t>Limb</a:t>
            </a:r>
            <a:r>
              <a:rPr lang="cs-CZ" sz="2000" dirty="0" smtClean="0"/>
              <a:t> (grafická úprava obrázků - narovnání, jas, kontrast, vyrovnání vazby,…)</a:t>
            </a:r>
          </a:p>
          <a:p>
            <a:pPr>
              <a:buNone/>
            </a:pPr>
            <a:r>
              <a:rPr lang="cs-CZ" sz="2000" dirty="0" smtClean="0"/>
              <a:t>	- software </a:t>
            </a:r>
            <a:r>
              <a:rPr lang="cs-CZ" sz="2000" b="1" dirty="0" smtClean="0">
                <a:solidFill>
                  <a:srgbClr val="EE1C25"/>
                </a:solidFill>
              </a:rPr>
              <a:t>Procyon</a:t>
            </a:r>
            <a:r>
              <a:rPr lang="cs-CZ" sz="2000" b="1" dirty="0" smtClean="0"/>
              <a:t> </a:t>
            </a:r>
            <a:r>
              <a:rPr lang="cs-CZ" sz="2000" dirty="0" smtClean="0"/>
              <a:t>(editor pro tvorbu popisných, strukturálních, technických, administrativních </a:t>
            </a:r>
            <a:r>
              <a:rPr lang="cs-CZ" sz="2000" dirty="0" err="1" smtClean="0"/>
              <a:t>metadat</a:t>
            </a:r>
            <a:r>
              <a:rPr lang="cs-CZ" sz="2000" dirty="0" smtClean="0"/>
              <a:t>)</a:t>
            </a:r>
          </a:p>
        </p:txBody>
      </p:sp>
      <p:sp>
        <p:nvSpPr>
          <p:cNvPr id="5" name="Obdélník 4"/>
          <p:cNvSpPr/>
          <p:nvPr/>
        </p:nvSpPr>
        <p:spPr>
          <a:xfrm>
            <a:off x="798786" y="1566042"/>
            <a:ext cx="6821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2400" b="1" dirty="0" smtClean="0">
                <a:solidFill>
                  <a:srgbClr val="01AEF0"/>
                </a:solidFill>
                <a:latin typeface="Arial" pitchFamily="34" charset="0"/>
                <a:cs typeface="Arial" pitchFamily="34" charset="0"/>
              </a:rPr>
              <a:t>Současné vybavení digitalizačního pracoviště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09625" y="719138"/>
            <a:ext cx="5181600" cy="790575"/>
          </a:xfrm>
        </p:spPr>
        <p:txBody>
          <a:bodyPr/>
          <a:lstStyle/>
          <a:p>
            <a:pPr eaLnBrk="1" hangingPunct="1"/>
            <a:r>
              <a:rPr lang="cs-CZ" sz="3600" dirty="0" smtClean="0"/>
              <a:t>Proces digitalizace</a:t>
            </a:r>
            <a:endParaRPr lang="cs-CZ" altLang="cs-CZ" sz="3600" b="1" dirty="0" smtClean="0">
              <a:solidFill>
                <a:srgbClr val="16478A"/>
              </a:solidFill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809625" y="1509713"/>
            <a:ext cx="3808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2400" dirty="0">
              <a:solidFill>
                <a:srgbClr val="01AEF0"/>
              </a:solidFill>
              <a:latin typeface="Calibri" panose="020F0502020204030204" pitchFamily="34" charset="0"/>
            </a:endParaRPr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809625" y="2378075"/>
            <a:ext cx="10467975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cs-CZ" sz="2000" dirty="0" smtClean="0">
                <a:cs typeface="Times New Roman" charset="0"/>
              </a:rPr>
              <a:t>Navazuje na již tradiční činnost krajské knihovny - retrospektivní regionální bibliografii (využívání našich regionálních databází) </a:t>
            </a:r>
          </a:p>
          <a:p>
            <a:pPr algn="just"/>
            <a:endParaRPr lang="cs-CZ" sz="2000" dirty="0" smtClean="0">
              <a:cs typeface="Times New Roman" charset="0"/>
            </a:endParaRPr>
          </a:p>
          <a:p>
            <a:r>
              <a:rPr lang="cs-CZ" sz="2000" dirty="0" smtClean="0">
                <a:cs typeface="Times New Roman" charset="0"/>
              </a:rPr>
              <a:t>Kromě výběru z vlastních fondů dochází k vytipování ve spolupráci s jinými vzdělávacími a kulturními institucemi Moravskoslezského kraje</a:t>
            </a:r>
            <a:r>
              <a:rPr lang="cs-CZ" sz="2000" dirty="0" smtClean="0"/>
              <a:t>:</a:t>
            </a:r>
          </a:p>
          <a:p>
            <a:pPr>
              <a:buNone/>
            </a:pPr>
            <a:r>
              <a:rPr lang="cs-CZ" sz="2000" dirty="0" smtClean="0"/>
              <a:t>     </a:t>
            </a:r>
            <a:r>
              <a:rPr lang="cs-CZ" sz="2000" dirty="0" smtClean="0">
                <a:solidFill>
                  <a:srgbClr val="FF0000"/>
                </a:solidFill>
                <a:cs typeface="Times New Roman" charset="0"/>
              </a:rPr>
              <a:t>Archiv města Ostravy, </a:t>
            </a:r>
            <a:r>
              <a:rPr lang="cs-CZ" sz="2000" dirty="0" smtClean="0">
                <a:solidFill>
                  <a:srgbClr val="FF0000"/>
                </a:solidFill>
              </a:rPr>
              <a:t>Slezské zemské muzeum v Opavě, Ostravské muzeum, Knihovna Ostravské univerzity, Galerie výtvarného umění v Ostravě, Knihovna města Ostravy, </a:t>
            </a:r>
            <a:r>
              <a:rPr lang="cs-CZ" sz="2000" dirty="0" smtClean="0">
                <a:solidFill>
                  <a:srgbClr val="FF0000"/>
                </a:solidFill>
                <a:cs typeface="Times New Roman" charset="0"/>
              </a:rPr>
              <a:t>Muze</a:t>
            </a:r>
            <a:r>
              <a:rPr lang="cs-CZ" sz="2000" dirty="0" smtClean="0">
                <a:solidFill>
                  <a:srgbClr val="FF0000"/>
                </a:solidFill>
              </a:rPr>
              <a:t>um</a:t>
            </a:r>
            <a:r>
              <a:rPr lang="cs-CZ" sz="2000" dirty="0" smtClean="0">
                <a:solidFill>
                  <a:srgbClr val="FF0000"/>
                </a:solidFill>
                <a:cs typeface="Times New Roman" charset="0"/>
              </a:rPr>
              <a:t> Těšínska</a:t>
            </a:r>
            <a:r>
              <a:rPr lang="cs-CZ" sz="2000" dirty="0" smtClean="0">
                <a:solidFill>
                  <a:srgbClr val="FF0000"/>
                </a:solidFill>
              </a:rPr>
              <a:t>, </a:t>
            </a:r>
            <a:r>
              <a:rPr lang="cs-CZ" sz="2000" dirty="0" smtClean="0">
                <a:solidFill>
                  <a:srgbClr val="FF0000"/>
                </a:solidFill>
                <a:cs typeface="Times New Roman" charset="0"/>
              </a:rPr>
              <a:t>Muze</a:t>
            </a:r>
            <a:r>
              <a:rPr lang="cs-CZ" sz="2000" dirty="0" smtClean="0">
                <a:solidFill>
                  <a:srgbClr val="FF0000"/>
                </a:solidFill>
              </a:rPr>
              <a:t>um</a:t>
            </a:r>
            <a:r>
              <a:rPr lang="cs-CZ" sz="2000" dirty="0" smtClean="0">
                <a:solidFill>
                  <a:srgbClr val="FF0000"/>
                </a:solidFill>
                <a:cs typeface="Times New Roman" charset="0"/>
              </a:rPr>
              <a:t> Beskyd ve </a:t>
            </a:r>
            <a:r>
              <a:rPr lang="cs-CZ" sz="2000" dirty="0" err="1" smtClean="0">
                <a:solidFill>
                  <a:srgbClr val="FF0000"/>
                </a:solidFill>
                <a:cs typeface="Times New Roman" charset="0"/>
              </a:rPr>
              <a:t>Frýdku</a:t>
            </a:r>
            <a:r>
              <a:rPr lang="cs-CZ" sz="2000" dirty="0" smtClean="0">
                <a:solidFill>
                  <a:srgbClr val="FF0000"/>
                </a:solidFill>
                <a:cs typeface="Times New Roman" charset="0"/>
              </a:rPr>
              <a:t>-Místku, </a:t>
            </a:r>
            <a:r>
              <a:rPr lang="cs-CZ" sz="2000" dirty="0" smtClean="0">
                <a:solidFill>
                  <a:srgbClr val="FF0000"/>
                </a:solidFill>
              </a:rPr>
              <a:t>Muzeum v Bruntále, </a:t>
            </a:r>
            <a:r>
              <a:rPr lang="cs-CZ" sz="2000" dirty="0" smtClean="0">
                <a:solidFill>
                  <a:srgbClr val="FF0000"/>
                </a:solidFill>
                <a:cs typeface="Times New Roman" charset="0"/>
              </a:rPr>
              <a:t>Muze</a:t>
            </a:r>
            <a:r>
              <a:rPr lang="cs-CZ" sz="2000" dirty="0" smtClean="0">
                <a:solidFill>
                  <a:srgbClr val="FF0000"/>
                </a:solidFill>
              </a:rPr>
              <a:t>um</a:t>
            </a:r>
            <a:r>
              <a:rPr lang="cs-CZ" sz="2000" dirty="0" smtClean="0">
                <a:solidFill>
                  <a:srgbClr val="FF0000"/>
                </a:solidFill>
                <a:cs typeface="Times New Roman" charset="0"/>
              </a:rPr>
              <a:t> Novojičínska, Muzeum Hlučínska, Regionální knihovna Karviná,…</a:t>
            </a:r>
          </a:p>
          <a:p>
            <a:pPr>
              <a:buNone/>
            </a:pPr>
            <a:endParaRPr lang="cs-CZ" sz="2000" dirty="0" smtClean="0">
              <a:solidFill>
                <a:srgbClr val="990033"/>
              </a:solidFill>
              <a:cs typeface="Times New Roman" charset="0"/>
            </a:endParaRPr>
          </a:p>
          <a:p>
            <a:r>
              <a:rPr lang="cs-CZ" sz="2000" dirty="0" smtClean="0"/>
              <a:t>Instituce posílají samy seznamy vytipovaných dokumentů nebo my hledáme v lístkových, elektronických katalozích (častější případ).</a:t>
            </a:r>
          </a:p>
        </p:txBody>
      </p:sp>
      <p:sp>
        <p:nvSpPr>
          <p:cNvPr id="5" name="Obdélník 4"/>
          <p:cNvSpPr/>
          <p:nvPr/>
        </p:nvSpPr>
        <p:spPr>
          <a:xfrm>
            <a:off x="798787" y="1562678"/>
            <a:ext cx="3668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2400" b="1" dirty="0" smtClean="0">
                <a:solidFill>
                  <a:srgbClr val="01AEF0"/>
                </a:solidFill>
                <a:latin typeface="Arial" pitchFamily="34" charset="0"/>
                <a:cs typeface="Arial" pitchFamily="34" charset="0"/>
              </a:rPr>
              <a:t>Výběr dokumentů</a:t>
            </a:r>
            <a:endParaRPr lang="cs-CZ" altLang="cs-CZ" sz="2400" b="1" dirty="0">
              <a:solidFill>
                <a:srgbClr val="01AE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09625" y="719138"/>
            <a:ext cx="5181600" cy="790575"/>
          </a:xfrm>
        </p:spPr>
        <p:txBody>
          <a:bodyPr/>
          <a:lstStyle/>
          <a:p>
            <a:pPr eaLnBrk="1" hangingPunct="1"/>
            <a:r>
              <a:rPr lang="cs-CZ" sz="3600" dirty="0" smtClean="0"/>
              <a:t>Proces digitalizace</a:t>
            </a:r>
            <a:endParaRPr lang="cs-CZ" altLang="cs-CZ" sz="3600" b="1" dirty="0" smtClean="0">
              <a:solidFill>
                <a:srgbClr val="16478A"/>
              </a:solidFill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809625" y="1509713"/>
            <a:ext cx="3808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2400" dirty="0">
              <a:solidFill>
                <a:srgbClr val="01AEF0"/>
              </a:solidFill>
              <a:latin typeface="Calibri" panose="020F0502020204030204" pitchFamily="34" charset="0"/>
            </a:endParaRPr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809625" y="2378075"/>
            <a:ext cx="10467975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sz="2000" b="1" dirty="0" smtClean="0"/>
              <a:t>Kritéria výběru</a:t>
            </a:r>
            <a:r>
              <a:rPr lang="cs-CZ" sz="2000" dirty="0" smtClean="0"/>
              <a:t>: </a:t>
            </a:r>
          </a:p>
          <a:p>
            <a:pPr>
              <a:buNone/>
            </a:pPr>
            <a:r>
              <a:rPr lang="cs-CZ" sz="2000" dirty="0" smtClean="0"/>
              <a:t>     - </a:t>
            </a:r>
            <a:r>
              <a:rPr lang="cs-CZ" sz="2000" u="sng" dirty="0" smtClean="0"/>
              <a:t>obsah</a:t>
            </a:r>
            <a:r>
              <a:rPr lang="cs-CZ" sz="2000" dirty="0" smtClean="0"/>
              <a:t> (</a:t>
            </a:r>
            <a:r>
              <a:rPr lang="cs-CZ" sz="2000" dirty="0" smtClean="0">
                <a:cs typeface="Times New Roman" charset="0"/>
              </a:rPr>
              <a:t>dokument</a:t>
            </a:r>
            <a:r>
              <a:rPr lang="cs-CZ" sz="2000" dirty="0" smtClean="0"/>
              <a:t>y</a:t>
            </a:r>
            <a:r>
              <a:rPr lang="cs-CZ" sz="2000" dirty="0" smtClean="0">
                <a:cs typeface="Times New Roman" charset="0"/>
              </a:rPr>
              <a:t> obsahově významn</a:t>
            </a:r>
            <a:r>
              <a:rPr lang="cs-CZ" sz="2000" dirty="0" smtClean="0"/>
              <a:t>é</a:t>
            </a:r>
            <a:r>
              <a:rPr lang="cs-CZ" sz="2000" dirty="0" smtClean="0">
                <a:cs typeface="Times New Roman" charset="0"/>
              </a:rPr>
              <a:t> pro dějiny obcí, měst i regionálních celků  </a:t>
            </a:r>
          </a:p>
          <a:p>
            <a:pPr>
              <a:buNone/>
            </a:pPr>
            <a:r>
              <a:rPr lang="cs-CZ" sz="2000" dirty="0" smtClean="0">
                <a:cs typeface="Times New Roman" charset="0"/>
              </a:rPr>
              <a:t>                   nacházejících se na území dnešního Moravskoslezského kraje)</a:t>
            </a:r>
          </a:p>
          <a:p>
            <a:pPr>
              <a:buNone/>
            </a:pPr>
            <a:r>
              <a:rPr lang="cs-CZ" sz="2000" dirty="0" smtClean="0"/>
              <a:t>	- </a:t>
            </a:r>
            <a:r>
              <a:rPr lang="cs-CZ" sz="2000" u="sng" dirty="0" smtClean="0"/>
              <a:t>fyzický stav </a:t>
            </a:r>
            <a:r>
              <a:rPr lang="cs-CZ" sz="2000" dirty="0" smtClean="0"/>
              <a:t>(dokumenty opotřebené častým používáním, dokumenty, kterým hrozí </a:t>
            </a:r>
          </a:p>
          <a:p>
            <a:pPr>
              <a:buNone/>
            </a:pPr>
            <a:r>
              <a:rPr lang="cs-CZ" sz="2000" dirty="0" smtClean="0"/>
              <a:t>                          degradace v důsledku kyselého papíru)</a:t>
            </a:r>
          </a:p>
          <a:p>
            <a:pPr>
              <a:buNone/>
            </a:pPr>
            <a:r>
              <a:rPr lang="cs-CZ" sz="2000" dirty="0" smtClean="0"/>
              <a:t>     - </a:t>
            </a:r>
            <a:r>
              <a:rPr lang="cs-CZ" sz="2000" u="sng" dirty="0" smtClean="0"/>
              <a:t>četnost výpůjček </a:t>
            </a:r>
            <a:r>
              <a:rPr lang="cs-CZ" sz="2000" dirty="0" smtClean="0"/>
              <a:t>(často půjčované dokumenty)</a:t>
            </a:r>
          </a:p>
          <a:p>
            <a:pPr>
              <a:buNone/>
            </a:pPr>
            <a:r>
              <a:rPr lang="cs-CZ" sz="2000" dirty="0" smtClean="0"/>
              <a:t>	 - </a:t>
            </a:r>
            <a:r>
              <a:rPr lang="cs-CZ" sz="2000" u="sng" dirty="0" smtClean="0"/>
              <a:t>jedinečnost</a:t>
            </a:r>
            <a:r>
              <a:rPr lang="cs-CZ" sz="2000" dirty="0" smtClean="0"/>
              <a:t> </a:t>
            </a:r>
          </a:p>
          <a:p>
            <a:pPr>
              <a:buNone/>
            </a:pPr>
            <a:r>
              <a:rPr lang="cs-CZ" sz="2000" dirty="0" smtClean="0"/>
              <a:t>     - </a:t>
            </a:r>
            <a:r>
              <a:rPr lang="cs-CZ" sz="2000" u="sng" dirty="0" smtClean="0"/>
              <a:t>časové vymezení</a:t>
            </a:r>
            <a:r>
              <a:rPr lang="cs-CZ" sz="2000" dirty="0" smtClean="0"/>
              <a:t> (především 19. století = nejohroženější, často omezený počet  </a:t>
            </a:r>
          </a:p>
          <a:p>
            <a:pPr>
              <a:buNone/>
            </a:pPr>
            <a:r>
              <a:rPr lang="cs-CZ" sz="2000" dirty="0" smtClean="0"/>
              <a:t>                                     exemplářů, časté výpůjčky, degradace papíru, a 1. </a:t>
            </a:r>
            <a:r>
              <a:rPr lang="cs-CZ" sz="2000" dirty="0" err="1" smtClean="0"/>
              <a:t>pol</a:t>
            </a:r>
            <a:r>
              <a:rPr lang="cs-CZ" sz="2000" dirty="0" smtClean="0"/>
              <a:t>. 20. století)</a:t>
            </a:r>
            <a:endParaRPr lang="cs-CZ" sz="2000" dirty="0"/>
          </a:p>
        </p:txBody>
      </p:sp>
      <p:sp>
        <p:nvSpPr>
          <p:cNvPr id="5" name="Obdélník 4"/>
          <p:cNvSpPr/>
          <p:nvPr/>
        </p:nvSpPr>
        <p:spPr>
          <a:xfrm>
            <a:off x="830317" y="1545021"/>
            <a:ext cx="63326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2400" b="1" dirty="0" smtClean="0">
                <a:solidFill>
                  <a:srgbClr val="01AEF0"/>
                </a:solidFill>
                <a:latin typeface="Arial" pitchFamily="34" charset="0"/>
                <a:cs typeface="Arial" pitchFamily="34" charset="0"/>
              </a:rPr>
              <a:t>Výběr dokumentů</a:t>
            </a:r>
            <a:endParaRPr lang="cs-CZ" altLang="cs-CZ" sz="2400" b="1" dirty="0">
              <a:solidFill>
                <a:srgbClr val="01AE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09624" y="719138"/>
            <a:ext cx="8397438" cy="790575"/>
          </a:xfrm>
        </p:spPr>
        <p:txBody>
          <a:bodyPr/>
          <a:lstStyle/>
          <a:p>
            <a:pPr eaLnBrk="1" hangingPunct="1"/>
            <a:r>
              <a:rPr lang="cs-CZ" sz="3600" dirty="0" smtClean="0"/>
              <a:t>Proces digitalizace</a:t>
            </a:r>
            <a:endParaRPr lang="cs-CZ" altLang="cs-CZ" sz="3600" b="1" dirty="0" smtClean="0">
              <a:solidFill>
                <a:srgbClr val="16478A"/>
              </a:solidFill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809625" y="1509713"/>
            <a:ext cx="3808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2400" dirty="0">
              <a:solidFill>
                <a:srgbClr val="01AEF0"/>
              </a:solidFill>
              <a:latin typeface="Calibri" panose="020F0502020204030204" pitchFamily="34" charset="0"/>
            </a:endParaRPr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809625" y="2378075"/>
            <a:ext cx="10467975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sz="2000" b="1" dirty="0" smtClean="0"/>
              <a:t>Začátek - </a:t>
            </a:r>
            <a:r>
              <a:rPr lang="cs-CZ" sz="2000" dirty="0" smtClean="0"/>
              <a:t>vypůjčení dokumentu a příprava (očistění, vytvoření nebo doplnění katalogizačního záznamu, zažádání o identifikátory </a:t>
            </a:r>
            <a:r>
              <a:rPr lang="cs-CZ" sz="2000" dirty="0" err="1" smtClean="0"/>
              <a:t>cCNB</a:t>
            </a:r>
            <a:r>
              <a:rPr lang="cs-CZ" sz="2000" dirty="0" smtClean="0"/>
              <a:t>, ISSN, …)</a:t>
            </a:r>
          </a:p>
          <a:p>
            <a:r>
              <a:rPr lang="cs-CZ" sz="2000" dirty="0" smtClean="0"/>
              <a:t>Po nasnímání knihy snímky vyexportovány do grafického programu </a:t>
            </a:r>
            <a:r>
              <a:rPr lang="cs-CZ" sz="2000" b="1" dirty="0" smtClean="0">
                <a:solidFill>
                  <a:srgbClr val="16478A"/>
                </a:solidFill>
              </a:rPr>
              <a:t>Limb </a:t>
            </a:r>
            <a:r>
              <a:rPr lang="cs-CZ" sz="2000" dirty="0" smtClean="0">
                <a:solidFill>
                  <a:srgbClr val="16478A"/>
                </a:solidFill>
              </a:rPr>
              <a:t>(grafická úprava dokumentu (natočení, ořez,…)</a:t>
            </a:r>
            <a:endParaRPr lang="cs-CZ" sz="2000" b="1" dirty="0" smtClean="0">
              <a:solidFill>
                <a:srgbClr val="16478A"/>
              </a:solidFill>
            </a:endParaRPr>
          </a:p>
          <a:p>
            <a:r>
              <a:rPr lang="cs-CZ" sz="2000" b="1" dirty="0" smtClean="0">
                <a:solidFill>
                  <a:srgbClr val="16478A"/>
                </a:solidFill>
              </a:rPr>
              <a:t>Procyon</a:t>
            </a:r>
            <a:r>
              <a:rPr lang="cs-CZ" sz="2000" dirty="0" smtClean="0"/>
              <a:t> – tvorba bibliografických, popisných, administrativních a technických </a:t>
            </a:r>
            <a:r>
              <a:rPr lang="cs-CZ" sz="2000" dirty="0" err="1" smtClean="0"/>
              <a:t>metadat</a:t>
            </a:r>
            <a:r>
              <a:rPr lang="cs-CZ" sz="2000" dirty="0" smtClean="0"/>
              <a:t>, OCR. </a:t>
            </a:r>
          </a:p>
          <a:p>
            <a:pPr>
              <a:buNone/>
            </a:pPr>
            <a:r>
              <a:rPr lang="cs-CZ" sz="2000" dirty="0" smtClean="0"/>
              <a:t>	- importován katalogizační záznam z </a:t>
            </a:r>
            <a:r>
              <a:rPr lang="cs-CZ" sz="2000" dirty="0" err="1" smtClean="0"/>
              <a:t>ALEPHu</a:t>
            </a:r>
            <a:r>
              <a:rPr lang="cs-CZ" sz="2000" dirty="0" smtClean="0"/>
              <a:t> s bibliografickými údaji</a:t>
            </a:r>
          </a:p>
          <a:p>
            <a:pPr>
              <a:buNone/>
            </a:pPr>
            <a:r>
              <a:rPr lang="cs-CZ" sz="2000" dirty="0" smtClean="0"/>
              <a:t>	- konci procesu přiřazován identifikátor </a:t>
            </a:r>
            <a:r>
              <a:rPr lang="cs-CZ" sz="2000" dirty="0" smtClean="0">
                <a:solidFill>
                  <a:schemeClr val="accent6"/>
                </a:solidFill>
              </a:rPr>
              <a:t>URN:NBN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Struktura </a:t>
            </a:r>
            <a:r>
              <a:rPr lang="cs-CZ" sz="2000" dirty="0" err="1" smtClean="0"/>
              <a:t>metadat</a:t>
            </a:r>
            <a:r>
              <a:rPr lang="cs-CZ" sz="2000" dirty="0" smtClean="0"/>
              <a:t> se řídí standardy </a:t>
            </a:r>
            <a:r>
              <a:rPr lang="cs-CZ" sz="2000" b="1" dirty="0" smtClean="0">
                <a:solidFill>
                  <a:srgbClr val="16478A"/>
                </a:solidFill>
              </a:rPr>
              <a:t>Národní digitální knihovny </a:t>
            </a:r>
            <a:r>
              <a:rPr lang="cs-CZ" sz="2000" dirty="0" smtClean="0"/>
              <a:t>založených na formátech MODS, Dublin </a:t>
            </a:r>
            <a:r>
              <a:rPr lang="cs-CZ" sz="2000" dirty="0" err="1" smtClean="0"/>
              <a:t>Core</a:t>
            </a:r>
            <a:r>
              <a:rPr lang="cs-CZ" sz="2000" dirty="0" smtClean="0"/>
              <a:t>, MIX, </a:t>
            </a:r>
            <a:r>
              <a:rPr lang="cs-CZ" sz="2000" dirty="0" smtClean="0"/>
              <a:t>PREMIS</a:t>
            </a:r>
            <a:r>
              <a:rPr lang="cs-CZ" sz="2000" dirty="0" smtClean="0"/>
              <a:t>,…</a:t>
            </a:r>
            <a:endParaRPr lang="cs-CZ" sz="2000" dirty="0" smtClean="0">
              <a:solidFill>
                <a:srgbClr val="16478A"/>
              </a:solidFill>
            </a:endParaRPr>
          </a:p>
          <a:p>
            <a:endParaRPr lang="cs-CZ" sz="2000" b="1" dirty="0" smtClean="0">
              <a:solidFill>
                <a:srgbClr val="16478A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77766" y="1555531"/>
            <a:ext cx="63851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2400" b="1" dirty="0" smtClean="0">
                <a:solidFill>
                  <a:srgbClr val="01AEF0"/>
                </a:solidFill>
                <a:latin typeface="Arial" pitchFamily="34" charset="0"/>
                <a:cs typeface="Arial" pitchFamily="34" charset="0"/>
              </a:rPr>
              <a:t>Skenování, úprava snímků, tvorba </a:t>
            </a:r>
            <a:r>
              <a:rPr lang="cs-CZ" altLang="cs-CZ" sz="2400" b="1" dirty="0" err="1" smtClean="0">
                <a:solidFill>
                  <a:srgbClr val="01AEF0"/>
                </a:solidFill>
                <a:latin typeface="Arial" pitchFamily="34" charset="0"/>
                <a:cs typeface="Arial" pitchFamily="34" charset="0"/>
              </a:rPr>
              <a:t>metadat</a:t>
            </a:r>
            <a:endParaRPr lang="cs-CZ" altLang="cs-CZ" sz="2400" b="1" dirty="0">
              <a:solidFill>
                <a:srgbClr val="01AE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09625" y="719138"/>
            <a:ext cx="5181600" cy="790575"/>
          </a:xfrm>
        </p:spPr>
        <p:txBody>
          <a:bodyPr/>
          <a:lstStyle/>
          <a:p>
            <a:pPr eaLnBrk="1" hangingPunct="1"/>
            <a:r>
              <a:rPr lang="cs-CZ" sz="3600" dirty="0" smtClean="0"/>
              <a:t>Zpřístupnění</a:t>
            </a:r>
            <a:endParaRPr lang="cs-CZ" altLang="cs-CZ" sz="3600" b="1" dirty="0" smtClean="0">
              <a:solidFill>
                <a:srgbClr val="16478A"/>
              </a:solidFill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809625" y="1509713"/>
            <a:ext cx="3808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2400" dirty="0">
              <a:solidFill>
                <a:srgbClr val="01AEF0"/>
              </a:solidFill>
              <a:latin typeface="Calibri" panose="020F0502020204030204" pitchFamily="34" charset="0"/>
            </a:endParaRPr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809625" y="2378075"/>
            <a:ext cx="10467975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sz="2000" dirty="0" smtClean="0"/>
              <a:t>Postupný přechod na vyšší verze Krameria od K3 až po nynější verzi Kramerius 5.3.6</a:t>
            </a:r>
          </a:p>
          <a:p>
            <a:endParaRPr lang="cs-CZ" sz="2000" dirty="0" smtClean="0"/>
          </a:p>
          <a:p>
            <a:r>
              <a:rPr lang="cs-CZ" sz="2000" dirty="0" smtClean="0"/>
              <a:t>Instituce, které zapůjčily dokumenty, využívají pro zpřístupnění našeho Krameria (dříve dostávaly také digitalizované dokumenty na DVD). Mají svá přístupová práva</a:t>
            </a:r>
          </a:p>
          <a:p>
            <a:pPr>
              <a:buNone/>
            </a:pPr>
            <a:r>
              <a:rPr lang="cs-CZ" sz="2000" dirty="0" smtClean="0"/>
              <a:t>      </a:t>
            </a:r>
            <a:endParaRPr lang="cs-CZ" sz="2000" dirty="0"/>
          </a:p>
        </p:txBody>
      </p:sp>
      <p:sp>
        <p:nvSpPr>
          <p:cNvPr id="5" name="Obdélník 4"/>
          <p:cNvSpPr/>
          <p:nvPr/>
        </p:nvSpPr>
        <p:spPr>
          <a:xfrm>
            <a:off x="819807" y="1513490"/>
            <a:ext cx="68240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2400" b="1" dirty="0" smtClean="0">
                <a:solidFill>
                  <a:srgbClr val="01AEF0"/>
                </a:solidFill>
                <a:latin typeface="Arial" pitchFamily="34" charset="0"/>
                <a:cs typeface="Arial" pitchFamily="34" charset="0"/>
              </a:rPr>
              <a:t>Systém Kramerius</a:t>
            </a:r>
            <a:endParaRPr lang="cs-CZ" altLang="cs-CZ" sz="2400" b="1" dirty="0">
              <a:solidFill>
                <a:srgbClr val="01AE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09625" y="719138"/>
            <a:ext cx="6106182" cy="790575"/>
          </a:xfrm>
        </p:spPr>
        <p:txBody>
          <a:bodyPr/>
          <a:lstStyle/>
          <a:p>
            <a:pPr eaLnBrk="1" hangingPunct="1"/>
            <a:r>
              <a:rPr lang="cs-CZ" sz="3600" dirty="0" smtClean="0"/>
              <a:t>Granty, dotace, projekty</a:t>
            </a:r>
            <a:endParaRPr lang="cs-CZ" altLang="cs-CZ" sz="3600" b="1" dirty="0" smtClean="0">
              <a:solidFill>
                <a:srgbClr val="16478A"/>
              </a:solidFill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809625" y="1509713"/>
            <a:ext cx="3808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2400" dirty="0">
              <a:solidFill>
                <a:srgbClr val="01AEF0"/>
              </a:solidFill>
              <a:latin typeface="Calibri" panose="020F0502020204030204" pitchFamily="34" charset="0"/>
            </a:endParaRPr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809625" y="2378075"/>
            <a:ext cx="10467975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sz="2000" dirty="0" smtClean="0"/>
              <a:t>v </a:t>
            </a:r>
            <a:r>
              <a:rPr lang="cs-CZ" sz="2000" b="1" dirty="0" smtClean="0"/>
              <a:t>MSVK</a:t>
            </a:r>
            <a:r>
              <a:rPr lang="cs-CZ" sz="2000" dirty="0" smtClean="0"/>
              <a:t> na digitalizaci </a:t>
            </a:r>
            <a:r>
              <a:rPr lang="cs-CZ" sz="2000" b="1" dirty="0" smtClean="0"/>
              <a:t>1,75 úvazku </a:t>
            </a:r>
            <a:r>
              <a:rPr lang="cs-CZ" sz="2000" dirty="0" smtClean="0"/>
              <a:t>= pomalý postup, nevyhovují prostory</a:t>
            </a:r>
          </a:p>
          <a:p>
            <a:r>
              <a:rPr lang="cs-CZ" sz="2000" dirty="0" smtClean="0"/>
              <a:t>snaha získat dotace z různých zdrojů (MK ČR, EU) na nákup kvalitnějšího skenovacího zařízení, služby dodavatelských firem</a:t>
            </a:r>
            <a:endParaRPr lang="cs-CZ" sz="2000" b="1" dirty="0" smtClean="0">
              <a:solidFill>
                <a:srgbClr val="EE1C25"/>
              </a:solidFill>
            </a:endParaRPr>
          </a:p>
          <a:p>
            <a:endParaRPr lang="cs-CZ" sz="2000" b="1" dirty="0" smtClean="0">
              <a:solidFill>
                <a:srgbClr val="EE1C25"/>
              </a:solidFill>
            </a:endParaRPr>
          </a:p>
          <a:p>
            <a:r>
              <a:rPr lang="cs-CZ" sz="2000" b="1" dirty="0" smtClean="0">
                <a:solidFill>
                  <a:srgbClr val="EE1C25"/>
                </a:solidFill>
              </a:rPr>
              <a:t>VISK 7</a:t>
            </a:r>
            <a:r>
              <a:rPr lang="cs-CZ" sz="2000" dirty="0" smtClean="0"/>
              <a:t> </a:t>
            </a:r>
            <a:r>
              <a:rPr lang="cs-CZ" sz="2000" b="1" dirty="0" smtClean="0"/>
              <a:t>(</a:t>
            </a:r>
            <a:r>
              <a:rPr lang="cs-CZ" sz="2000" b="1" dirty="0" smtClean="0">
                <a:cs typeface="Arial" charset="0"/>
              </a:rPr>
              <a:t>Národní program </a:t>
            </a:r>
            <a:r>
              <a:rPr lang="cs-CZ" sz="2000" b="1" dirty="0" err="1" smtClean="0">
                <a:cs typeface="Arial" charset="0"/>
              </a:rPr>
              <a:t>mikrofilmování</a:t>
            </a:r>
            <a:r>
              <a:rPr lang="cs-CZ" sz="2000" b="1" dirty="0" smtClean="0">
                <a:cs typeface="Arial" charset="0"/>
              </a:rPr>
              <a:t> a digitálního zp</a:t>
            </a:r>
            <a:r>
              <a:rPr lang="cs-CZ" sz="2000" b="1" dirty="0" smtClean="0"/>
              <a:t>ř</a:t>
            </a:r>
            <a:r>
              <a:rPr lang="cs-CZ" sz="2000" b="1" dirty="0" smtClean="0">
                <a:cs typeface="Arial" charset="0"/>
              </a:rPr>
              <a:t>ístupn</a:t>
            </a:r>
            <a:r>
              <a:rPr lang="cs-CZ" sz="2000" b="1" dirty="0" smtClean="0"/>
              <a:t>ě</a:t>
            </a:r>
            <a:r>
              <a:rPr lang="cs-CZ" sz="2000" b="1" dirty="0" smtClean="0">
                <a:cs typeface="Arial" charset="0"/>
              </a:rPr>
              <a:t>ní dokumentů ohro</a:t>
            </a:r>
            <a:r>
              <a:rPr lang="cs-CZ" sz="2000" b="1" dirty="0" smtClean="0"/>
              <a:t>ž</a:t>
            </a:r>
            <a:r>
              <a:rPr lang="cs-CZ" sz="2000" b="1" dirty="0" smtClean="0">
                <a:cs typeface="Arial" charset="0"/>
              </a:rPr>
              <a:t>ených degradací kyselého papíru KRAMERIUS</a:t>
            </a:r>
            <a:r>
              <a:rPr lang="cs-CZ" sz="2000" b="1" dirty="0" smtClean="0"/>
              <a:t>)</a:t>
            </a:r>
            <a:r>
              <a:rPr lang="cs-CZ" sz="2000" dirty="0" smtClean="0"/>
              <a:t> – zisk dotace v letech 2008-2010, 2014-2018</a:t>
            </a:r>
          </a:p>
          <a:p>
            <a:r>
              <a:rPr lang="cs-CZ" sz="2000" b="1" dirty="0" smtClean="0">
                <a:solidFill>
                  <a:srgbClr val="EE1C25"/>
                </a:solidFill>
              </a:rPr>
              <a:t>IOP</a:t>
            </a:r>
            <a:r>
              <a:rPr lang="cs-CZ" sz="2000" dirty="0" smtClean="0">
                <a:solidFill>
                  <a:srgbClr val="990033"/>
                </a:solidFill>
              </a:rPr>
              <a:t> </a:t>
            </a:r>
            <a:r>
              <a:rPr lang="cs-CZ" sz="2000" dirty="0" smtClean="0"/>
              <a:t>- v roce 2013 uskutečněn ve spolupráci s MSK projekt - zpracováno 306 000 stran dokumentů formou služby od dodavatelské firmy + nákup skeneru, softwaru</a:t>
            </a:r>
            <a:endParaRPr lang="cs-CZ" sz="2000" dirty="0">
              <a:solidFill>
                <a:srgbClr val="990033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72359" y="1471448"/>
            <a:ext cx="61751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2400" b="1" dirty="0" smtClean="0">
                <a:solidFill>
                  <a:srgbClr val="01AEF0"/>
                </a:solidFill>
                <a:latin typeface="Arial" pitchFamily="34" charset="0"/>
                <a:cs typeface="Arial" pitchFamily="34" charset="0"/>
              </a:rPr>
              <a:t>Financování</a:t>
            </a:r>
            <a:endParaRPr lang="cs-CZ" altLang="cs-CZ" sz="2400" b="1" dirty="0">
              <a:solidFill>
                <a:srgbClr val="01AE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VK">
  <a:themeElements>
    <a:clrScheme name="mvk">
      <a:dk1>
        <a:srgbClr val="194787"/>
      </a:dk1>
      <a:lt1>
        <a:sysClr val="window" lastClr="FFFFFF"/>
      </a:lt1>
      <a:dk2>
        <a:srgbClr val="00ADEF"/>
      </a:dk2>
      <a:lt2>
        <a:srgbClr val="FFFFFF"/>
      </a:lt2>
      <a:accent1>
        <a:srgbClr val="00ADEF"/>
      </a:accent1>
      <a:accent2>
        <a:srgbClr val="194787"/>
      </a:accent2>
      <a:accent3>
        <a:srgbClr val="ED1C24"/>
      </a:accent3>
      <a:accent4>
        <a:srgbClr val="9E0B0F"/>
      </a:accent4>
      <a:accent5>
        <a:srgbClr val="00ADEF"/>
      </a:accent5>
      <a:accent6>
        <a:srgbClr val="194787"/>
      </a:accent6>
      <a:hlink>
        <a:srgbClr val="00ADEF"/>
      </a:hlink>
      <a:folHlink>
        <a:srgbClr val="00ADE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SVK" id="{72B6C9A2-1D98-489A-ADB2-3902A9DF4906}" vid="{FDF7038B-E592-4FC4-93E4-7C16057F50E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MSVK</Template>
  <TotalTime>417</TotalTime>
  <Words>474</Words>
  <Application>Microsoft Office PowerPoint</Application>
  <PresentationFormat>Vlastní</PresentationFormat>
  <Paragraphs>75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MSVK</vt:lpstr>
      <vt:lpstr> Digitalizace v Moravskoslezské vědecké knihovně v Ostravě</vt:lpstr>
      <vt:lpstr>Počátky</vt:lpstr>
      <vt:lpstr>Počátky</vt:lpstr>
      <vt:lpstr>Nyní</vt:lpstr>
      <vt:lpstr>Proces digitalizace</vt:lpstr>
      <vt:lpstr>Proces digitalizace</vt:lpstr>
      <vt:lpstr>Proces digitalizace</vt:lpstr>
      <vt:lpstr>Zpřístupnění</vt:lpstr>
      <vt:lpstr>Granty, dotace, projekty</vt:lpstr>
      <vt:lpstr>Momentální stav digitalizace</vt:lpstr>
      <vt:lpstr>Další plány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Eliška</dc:creator>
  <cp:lastModifiedBy>knihovnik</cp:lastModifiedBy>
  <cp:revision>48</cp:revision>
  <dcterms:created xsi:type="dcterms:W3CDTF">2016-04-21T08:49:53Z</dcterms:created>
  <dcterms:modified xsi:type="dcterms:W3CDTF">2018-05-15T05:39:53Z</dcterms:modified>
</cp:coreProperties>
</file>