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5" r:id="rId12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 varScale="1">
        <p:scale>
          <a:sx n="111" d="100"/>
          <a:sy n="111" d="100"/>
        </p:scale>
        <p:origin x="-18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3E34075-F83C-4849-B143-7E8857BD13EC}" type="datetimeFigureOut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912C308-4F22-44E0-A191-44C8D7AE34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3025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95FDD36-CA5E-439B-8789-C02246BE0A46}" type="datetimeFigureOut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E2DEDF2-D9E4-4BD3-8FF8-827A165C8D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4516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9CB1DD-6DB9-472F-B328-2A727726BE18}" type="slidenum">
              <a:rPr lang="cs-CZ" altLang="cs-CZ"/>
              <a:pPr eaLnBrk="1" hangingPunct="1">
                <a:spcBef>
                  <a:spcPct val="0"/>
                </a:spcBef>
              </a:pPr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DD6D94-E8E1-4B89-A19C-FD5D63884B20}" type="slidenum">
              <a:rPr lang="cs-CZ" altLang="cs-CZ"/>
              <a:pPr eaLnBrk="1" hangingPunct="1"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3C3502-AF51-4863-A1F1-9C720604B85A}" type="slidenum">
              <a:rPr lang="cs-CZ" altLang="cs-CZ"/>
              <a:pPr eaLnBrk="1" hangingPunct="1"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DE85F-F329-4CC2-BD43-55E4161B6749}" type="slidenum">
              <a:rPr lang="cs-CZ" altLang="cs-CZ"/>
              <a:pPr eaLnBrk="1" hangingPunct="1"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9F55D6-63C8-4EDA-BA19-ED46DB12C477}" type="slidenum">
              <a:rPr lang="cs-CZ" altLang="cs-CZ"/>
              <a:pPr eaLnBrk="1" hangingPunct="1"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7E4249-4CF2-4AC7-8FB4-FDF147B56DD5}" type="slidenum">
              <a:rPr lang="cs-CZ" altLang="cs-CZ"/>
              <a:pPr eaLnBrk="1" hangingPunct="1">
                <a:spcBef>
                  <a:spcPct val="0"/>
                </a:spcBef>
              </a:pPr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DED2-3135-40DE-99FF-B570F560E0F3}" type="datetime1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1846-1A4B-4595-A287-D1CA9681A7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647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D887-9F91-4775-A04D-AD9F6969FC24}" type="datetime1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0EDA-3991-4293-80F7-CF3FE3689E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323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5D12-27D8-4681-98C6-BCA96E39182C}" type="datetime1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1DA9-CE43-4E1D-A6A0-9F336D62C4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994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0496-FC66-40EC-B7E4-97528AF513AC}" type="datetime1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9FEC-D6CB-4BA1-9221-871B132B2F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243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ED8A-626C-4615-9D38-D0469B520DB4}" type="datetime1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3836-987E-4681-8B36-E41F49F947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49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3876-C170-49A4-A967-B6833DDCEC37}" type="datetime1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DDFA-E067-4F41-B46B-A17C7F6103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941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29D2-172B-432F-AD46-A437FDA3B3BD}" type="datetime1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EB55-28EC-458D-A2ED-CF5F0D8FE1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121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1F79-488F-485C-BCBB-99D4AD424AE1}" type="datetime1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BAD6-4BDC-49F0-9803-AC490EAA67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651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25A0-892B-4A43-9473-042A9E01403D}" type="datetime1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1AB2-1B75-45AD-B874-87C8071618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046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1253-AE8B-45D4-9109-694F4C3BEFDC}" type="datetime1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1639-0655-4CA9-9F3D-5CB7F4615D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058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01E3-DFCE-4513-82DB-77EABCD2E7E7}" type="datetime1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4619-D601-4479-834D-218E038C9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088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D28989"/>
                </a:solidFill>
              </a:defRPr>
            </a:lvl1pPr>
          </a:lstStyle>
          <a:p>
            <a:pPr>
              <a:defRPr/>
            </a:pPr>
            <a:fld id="{76FC1BE2-1799-4512-98B3-C1835344274D}" type="datetime1">
              <a:rPr lang="cs-CZ" altLang="cs-CZ"/>
              <a:pPr>
                <a:defRPr/>
              </a:pPr>
              <a:t>12.10.2018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D28989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D28989"/>
                </a:solidFill>
              </a:defRPr>
            </a:lvl1pPr>
          </a:lstStyle>
          <a:p>
            <a:pPr>
              <a:defRPr/>
            </a:pPr>
            <a:fld id="{2396EE47-C84C-4DF4-8B61-6A20CCCE15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\\PRACOVNA\Pracovna-D\Pracovní\Městská knihovna v Praze\Grafické zpracování\MLP\PPT prezentace sablona\091109\cover-b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1547664" y="2672556"/>
            <a:ext cx="7143750" cy="151288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Oddělení digitalizace:</a:t>
            </a:r>
            <a:br>
              <a:rPr lang="cs-CZ" altLang="cs-CZ" sz="4000" b="1" dirty="0" smtClean="0"/>
            </a:br>
            <a:r>
              <a:rPr lang="cs-CZ" altLang="cs-CZ" sz="4000" b="1" dirty="0" smtClean="0">
                <a:solidFill>
                  <a:schemeClr val="bg1">
                    <a:lumMod val="50000"/>
                  </a:schemeClr>
                </a:solidFill>
              </a:rPr>
              <a:t>digitální knihovnou nekončíme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Otázky na čísla</a:t>
            </a:r>
          </a:p>
        </p:txBody>
      </p:sp>
      <p:sp>
        <p:nvSpPr>
          <p:cNvPr id="8196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CB17C5-0B25-4B1A-91D7-A7E971C61275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15367"/>
              </p:ext>
            </p:extLst>
          </p:nvPr>
        </p:nvGraphicFramePr>
        <p:xfrm>
          <a:off x="971600" y="1412776"/>
          <a:ext cx="7344816" cy="4646326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4291353"/>
                <a:gridCol w="3053463"/>
              </a:tblGrid>
              <a:tr h="468164">
                <a:tc>
                  <a:txBody>
                    <a:bodyPr/>
                    <a:lstStyle/>
                    <a:p>
                      <a:r>
                        <a:rPr lang="cs-CZ" dirty="0" smtClean="0"/>
                        <a:t>Kolik</a:t>
                      </a:r>
                      <a:r>
                        <a:rPr lang="cs-CZ" baseline="0" dirty="0" smtClean="0"/>
                        <a:t> stojí výroba e-knihy?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solidFill>
                            <a:schemeClr val="tx2"/>
                          </a:solidFill>
                        </a:rPr>
                        <a:t>průměrně </a:t>
                      </a:r>
                      <a:r>
                        <a:rPr lang="cs-CZ" sz="1200" b="1" dirty="0" smtClean="0">
                          <a:solidFill>
                            <a:schemeClr val="tx2"/>
                          </a:solidFill>
                        </a:rPr>
                        <a:t>10 000 Kč </a:t>
                      </a:r>
                      <a:r>
                        <a:rPr lang="cs-CZ" sz="120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cs-CZ" sz="12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6 500 personální náklady</a:t>
                      </a:r>
                      <a:r>
                        <a:rPr lang="cs-CZ" sz="120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cs-CZ" sz="12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průměrná odměna za licenci)</a:t>
                      </a:r>
                      <a:endParaRPr lang="cs-CZ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6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Kolik peněz jde na licence?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solidFill>
                            <a:schemeClr val="tx2"/>
                          </a:solidFill>
                        </a:rPr>
                        <a:t>2018: na licence vyhrazeno </a:t>
                      </a:r>
                      <a:r>
                        <a:rPr lang="cs-CZ" sz="1200" b="1" baseline="0" dirty="0" smtClean="0">
                          <a:solidFill>
                            <a:schemeClr val="tx2"/>
                          </a:solidFill>
                        </a:rPr>
                        <a:t>1,5 mil. </a:t>
                      </a:r>
                      <a:r>
                        <a:rPr lang="cs-CZ" sz="1200" baseline="0" dirty="0" smtClean="0">
                          <a:solidFill>
                            <a:schemeClr val="tx2"/>
                          </a:solidFill>
                        </a:rPr>
                        <a:t>Kč (součást na nákup KF, tehdy 14 mil. Kč)</a:t>
                      </a:r>
                      <a:endParaRPr lang="cs-CZ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6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Návratnost investic (ROI)?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2"/>
                          </a:solidFill>
                        </a:rPr>
                        <a:t>2016:</a:t>
                      </a:r>
                      <a:r>
                        <a:rPr lang="cs-CZ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2"/>
                          </a:solidFill>
                        </a:rPr>
                        <a:t>proces klasické knihy: </a:t>
                      </a:r>
                      <a:r>
                        <a:rPr lang="cs-CZ" sz="1200" b="1" dirty="0" smtClean="0">
                          <a:solidFill>
                            <a:schemeClr val="tx2"/>
                          </a:solidFill>
                        </a:rPr>
                        <a:t>44,4 Kč</a:t>
                      </a:r>
                      <a:r>
                        <a:rPr lang="cs-CZ" sz="12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cs-CZ" sz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cs-CZ" sz="1200" dirty="0" smtClean="0">
                          <a:solidFill>
                            <a:schemeClr val="tx2"/>
                          </a:solidFill>
                        </a:rPr>
                        <a:t>proces e-knihy: 4 Kč</a:t>
                      </a:r>
                      <a:br>
                        <a:rPr lang="cs-CZ" sz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cs-CZ" sz="1200" dirty="0" smtClean="0">
                          <a:solidFill>
                            <a:schemeClr val="tx2"/>
                          </a:solidFill>
                        </a:rPr>
                        <a:t>2018: proces e-knihy: cca </a:t>
                      </a:r>
                      <a:r>
                        <a:rPr lang="cs-CZ" sz="1200" b="1" dirty="0" smtClean="0">
                          <a:solidFill>
                            <a:schemeClr val="tx2"/>
                          </a:solidFill>
                        </a:rPr>
                        <a:t>1,80 Kč</a:t>
                      </a:r>
                      <a:r>
                        <a:rPr lang="cs-CZ" sz="12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cs-CZ" sz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cs-CZ" sz="1200" dirty="0" smtClean="0">
                          <a:solidFill>
                            <a:schemeClr val="tx2"/>
                          </a:solidFill>
                        </a:rPr>
                        <a:t>proces klasické knihy: se bude</a:t>
                      </a:r>
                      <a:r>
                        <a:rPr lang="cs-CZ" sz="1200" baseline="0" dirty="0" smtClean="0">
                          <a:solidFill>
                            <a:schemeClr val="tx2"/>
                          </a:solidFill>
                        </a:rPr>
                        <a:t> zvyšovat</a:t>
                      </a:r>
                      <a:r>
                        <a:rPr lang="cs-CZ" sz="12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cs-CZ" sz="1200" dirty="0" smtClean="0">
                          <a:solidFill>
                            <a:schemeClr val="tx2"/>
                          </a:solidFill>
                        </a:rPr>
                      </a:br>
                      <a:endParaRPr lang="cs-CZ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68164">
                <a:tc>
                  <a:txBody>
                    <a:bodyPr/>
                    <a:lstStyle/>
                    <a:p>
                      <a:r>
                        <a:rPr lang="cs-CZ" dirty="0" smtClean="0"/>
                        <a:t>Kolik e-knih už máme?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>
                          <a:solidFill>
                            <a:schemeClr val="tx2"/>
                          </a:solidFill>
                        </a:rPr>
                        <a:t>1 379 </a:t>
                      </a:r>
                      <a:r>
                        <a:rPr lang="cs-CZ" sz="1200" dirty="0" smtClean="0">
                          <a:solidFill>
                            <a:schemeClr val="tx2"/>
                          </a:solidFill>
                        </a:rPr>
                        <a:t>(3.10.2018)</a:t>
                      </a:r>
                    </a:p>
                  </a:txBody>
                  <a:tcPr/>
                </a:tc>
              </a:tr>
              <a:tr h="468164">
                <a:tc>
                  <a:txBody>
                    <a:bodyPr/>
                    <a:lstStyle/>
                    <a:p>
                      <a:r>
                        <a:rPr lang="cs-CZ" dirty="0" smtClean="0"/>
                        <a:t>Kolik e-knih nyní zvládáme?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solidFill>
                            <a:schemeClr val="tx2"/>
                          </a:solidFill>
                        </a:rPr>
                        <a:t>průměrně</a:t>
                      </a:r>
                      <a:r>
                        <a:rPr lang="cs-CZ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200" b="1" baseline="0" dirty="0" smtClean="0">
                          <a:solidFill>
                            <a:schemeClr val="tx2"/>
                          </a:solidFill>
                        </a:rPr>
                        <a:t>1 e-kniha/den</a:t>
                      </a:r>
                      <a:endParaRPr lang="cs-CZ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68164">
                <a:tc>
                  <a:txBody>
                    <a:bodyPr/>
                    <a:lstStyle/>
                    <a:p>
                      <a:r>
                        <a:rPr lang="cs-CZ" dirty="0" smtClean="0"/>
                        <a:t>Kolik máme stažení?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leden</a:t>
                      </a:r>
                      <a:r>
                        <a:rPr lang="cs-CZ" altLang="cs-CZ" sz="1200" b="1" dirty="0" smtClean="0">
                          <a:solidFill>
                            <a:schemeClr val="tx2"/>
                          </a:solidFill>
                        </a:rPr>
                        <a:t>–</a:t>
                      </a:r>
                      <a:r>
                        <a:rPr lang="cs-CZ" sz="12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září 2018 celkem </a:t>
                      </a:r>
                      <a:r>
                        <a:rPr lang="cs-CZ" sz="1200" b="1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1 528 089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rok 2017 celkem 1 326 619</a:t>
                      </a:r>
                    </a:p>
                    <a:p>
                      <a:pPr algn="r"/>
                      <a:endParaRPr lang="cs-CZ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63875">
                <a:tc>
                  <a:txBody>
                    <a:bodyPr/>
                    <a:lstStyle/>
                    <a:p>
                      <a:r>
                        <a:rPr lang="cs-CZ" dirty="0" smtClean="0"/>
                        <a:t>Kolik lidí v oddělení</a:t>
                      </a:r>
                      <a:r>
                        <a:rPr lang="cs-CZ" baseline="0" dirty="0" smtClean="0"/>
                        <a:t> pracuje?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aseline="0" dirty="0" smtClean="0">
                          <a:solidFill>
                            <a:schemeClr val="tx2"/>
                          </a:solidFill>
                        </a:rPr>
                        <a:t>aktuálně cca </a:t>
                      </a:r>
                      <a:r>
                        <a:rPr lang="cs-CZ" sz="1200" b="1" baseline="0" dirty="0" smtClean="0">
                          <a:solidFill>
                            <a:schemeClr val="tx2"/>
                          </a:solidFill>
                        </a:rPr>
                        <a:t>8 lidí</a:t>
                      </a:r>
                      <a:r>
                        <a:rPr lang="cs-CZ" sz="1200" baseline="0" dirty="0" smtClean="0">
                          <a:solidFill>
                            <a:schemeClr val="tx2"/>
                          </a:solidFill>
                        </a:rPr>
                        <a:t>: 7,25 systemizovaných úvazků</a:t>
                      </a:r>
                      <a:endParaRPr lang="cs-CZ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68164">
                <a:tc>
                  <a:txBody>
                    <a:bodyPr/>
                    <a:lstStyle/>
                    <a:p>
                      <a:r>
                        <a:rPr lang="cs-CZ" dirty="0" smtClean="0"/>
                        <a:t>Od kdy e-knihy</a:t>
                      </a:r>
                      <a:r>
                        <a:rPr lang="cs-CZ" baseline="0" dirty="0" smtClean="0"/>
                        <a:t> připravujeme?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od roku </a:t>
                      </a:r>
                      <a:r>
                        <a:rPr lang="cs-CZ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2012</a:t>
                      </a:r>
                      <a:endParaRPr lang="cs-CZ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\\PRACOVNA\Pracovna-D\Pracovní\Městská knihovna v Praze\Grafické zpracování\MLP\PPT prezentace sablona\091109\cover-b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Nadpis 1"/>
          <p:cNvSpPr>
            <a:spLocks noGrp="1"/>
          </p:cNvSpPr>
          <p:nvPr>
            <p:ph type="ctrTitle"/>
          </p:nvPr>
        </p:nvSpPr>
        <p:spPr>
          <a:xfrm>
            <a:off x="1619672" y="1988840"/>
            <a:ext cx="7143750" cy="151288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Děkuji za pozornost</a:t>
            </a:r>
          </a:p>
        </p:txBody>
      </p:sp>
      <p:sp>
        <p:nvSpPr>
          <p:cNvPr id="10244" name="Podnadpis 2"/>
          <p:cNvSpPr>
            <a:spLocks noGrp="1"/>
          </p:cNvSpPr>
          <p:nvPr>
            <p:ph type="subTitle" idx="1"/>
          </p:nvPr>
        </p:nvSpPr>
        <p:spPr>
          <a:xfrm>
            <a:off x="1691680" y="3645024"/>
            <a:ext cx="6057900" cy="1400175"/>
          </a:xfrm>
        </p:spPr>
        <p:txBody>
          <a:bodyPr/>
          <a:lstStyle/>
          <a:p>
            <a:pPr algn="l" eaLnBrk="1" hangingPunct="1"/>
            <a:r>
              <a:rPr lang="cs-CZ" altLang="cs-CZ" sz="2000" b="1" dirty="0" smtClean="0">
                <a:solidFill>
                  <a:schemeClr val="tx2"/>
                </a:solidFill>
              </a:rPr>
              <a:t>Aneta Nejezchlebová, </a:t>
            </a:r>
            <a:r>
              <a:rPr lang="cs-CZ" altLang="cs-CZ" sz="2000" b="1" dirty="0" err="1" smtClean="0">
                <a:solidFill>
                  <a:schemeClr val="tx2"/>
                </a:solidFill>
              </a:rPr>
              <a:t>DiS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.</a:t>
            </a:r>
            <a:r>
              <a:rPr lang="cs-CZ" altLang="cs-CZ" sz="2000" dirty="0" smtClean="0">
                <a:solidFill>
                  <a:schemeClr val="tx2"/>
                </a:solidFill>
              </a:rPr>
              <a:t/>
            </a:r>
            <a:br>
              <a:rPr lang="cs-CZ" altLang="cs-CZ" sz="2000" dirty="0" smtClean="0">
                <a:solidFill>
                  <a:schemeClr val="tx2"/>
                </a:solidFill>
              </a:rPr>
            </a:br>
            <a:r>
              <a:rPr lang="cs-CZ" sz="2000" dirty="0" smtClean="0">
                <a:solidFill>
                  <a:schemeClr val="tx2"/>
                </a:solidFill>
              </a:rPr>
              <a:t>aneta.nejezchlebova@mlp.cz</a:t>
            </a:r>
          </a:p>
          <a:p>
            <a:pPr algn="l" eaLnBrk="1" hangingPunct="1"/>
            <a:r>
              <a:rPr lang="cs-CZ" sz="2000" dirty="0" smtClean="0">
                <a:solidFill>
                  <a:schemeClr val="tx2"/>
                </a:solidFill>
              </a:rPr>
              <a:t>tel.: 224 242 791</a:t>
            </a:r>
            <a:endParaRPr lang="cs-CZ" altLang="cs-CZ" sz="2000" dirty="0" smtClean="0">
              <a:solidFill>
                <a:schemeClr val="tx2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3736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Jak to začalo?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cs-CZ" altLang="cs-CZ" sz="2600" b="1" dirty="0" smtClean="0">
                <a:solidFill>
                  <a:schemeClr val="tx2"/>
                </a:solidFill>
              </a:rPr>
              <a:t>Vznik oddělení s projektem HISPRA</a:t>
            </a:r>
            <a:r>
              <a:rPr lang="cs-CZ" altLang="cs-CZ" sz="2600" dirty="0" smtClean="0">
                <a:solidFill>
                  <a:schemeClr val="tx2"/>
                </a:solidFill>
              </a:rPr>
              <a:t>,</a:t>
            </a:r>
            <a:r>
              <a:rPr lang="cs-CZ" altLang="cs-CZ" sz="2600" b="1" dirty="0" smtClean="0">
                <a:solidFill>
                  <a:schemeClr val="tx2"/>
                </a:solidFill>
              </a:rPr>
              <a:t> 2007</a:t>
            </a: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cs-CZ" altLang="cs-CZ" sz="2200" dirty="0">
                <a:solidFill>
                  <a:schemeClr val="tx2"/>
                </a:solidFill>
              </a:rPr>
              <a:t>z</a:t>
            </a:r>
            <a:r>
              <a:rPr lang="cs-CZ" altLang="cs-CZ" sz="2200" dirty="0" smtClean="0">
                <a:solidFill>
                  <a:schemeClr val="tx2"/>
                </a:solidFill>
              </a:rPr>
              <a:t>áchrana historických </a:t>
            </a:r>
            <a:r>
              <a:rPr lang="cs-CZ" altLang="cs-CZ" sz="2200" dirty="0" err="1" smtClean="0">
                <a:solidFill>
                  <a:schemeClr val="tx2"/>
                </a:solidFill>
              </a:rPr>
              <a:t>pragensií</a:t>
            </a:r>
            <a:r>
              <a:rPr lang="cs-CZ" altLang="cs-CZ" sz="2200" dirty="0" smtClean="0">
                <a:solidFill>
                  <a:schemeClr val="tx2"/>
                </a:solidFill>
              </a:rPr>
              <a:t> a dalších vzácných dokumentů z fondu MKP</a:t>
            </a: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cs-CZ" altLang="cs-CZ" sz="2200" dirty="0">
                <a:solidFill>
                  <a:schemeClr val="tx2"/>
                </a:solidFill>
              </a:rPr>
              <a:t>v</a:t>
            </a:r>
            <a:r>
              <a:rPr lang="cs-CZ" altLang="cs-CZ" sz="2200" dirty="0" smtClean="0">
                <a:solidFill>
                  <a:schemeClr val="tx2"/>
                </a:solidFill>
              </a:rPr>
              <a:t>ybudování vlastního digitalizačního pracoviště</a:t>
            </a: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vytvoření online digitální knihovny</a:t>
            </a: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cs-CZ" altLang="cs-CZ" sz="2200" dirty="0">
                <a:solidFill>
                  <a:schemeClr val="tx2"/>
                </a:solidFill>
              </a:rPr>
              <a:t>m</a:t>
            </a:r>
            <a:r>
              <a:rPr lang="cs-CZ" altLang="cs-CZ" sz="2200" dirty="0" smtClean="0">
                <a:solidFill>
                  <a:schemeClr val="tx2"/>
                </a:solidFill>
              </a:rPr>
              <a:t>edializace</a:t>
            </a:r>
            <a:endParaRPr lang="cs-CZ" altLang="cs-CZ" sz="26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altLang="cs-CZ" sz="2600" b="1" dirty="0" smtClean="0">
                <a:solidFill>
                  <a:schemeClr val="tx2"/>
                </a:solidFill>
              </a:rPr>
              <a:t>Projekt E-knihovna a e-zdroje, 2012 </a:t>
            </a:r>
            <a:endParaRPr lang="cs-CZ" altLang="cs-CZ" sz="2600" b="1" dirty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v současnosti standardní služba („e-vydavatelství“)</a:t>
            </a:r>
            <a:endParaRPr lang="cs-CZ" altLang="cs-CZ" sz="26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altLang="cs-CZ" sz="2600" b="1" dirty="0">
                <a:solidFill>
                  <a:schemeClr val="tx2"/>
                </a:solidFill>
              </a:rPr>
              <a:t>P</a:t>
            </a:r>
            <a:r>
              <a:rPr lang="cs-CZ" altLang="cs-CZ" sz="2600" b="1" dirty="0" smtClean="0">
                <a:solidFill>
                  <a:schemeClr val="tx2"/>
                </a:solidFill>
              </a:rPr>
              <a:t>rojekt PRALIT, 2015–2016</a:t>
            </a:r>
            <a:endParaRPr lang="cs-CZ" altLang="cs-CZ" sz="2600" b="1" dirty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záchrana a zpřístupnění pražské židovské literatury, dostupné jako virtuální sbírka</a:t>
            </a:r>
          </a:p>
        </p:txBody>
      </p:sp>
      <p:sp>
        <p:nvSpPr>
          <p:cNvPr id="3076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821708-3FEF-454A-9F05-EDC5D43DC6A2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200">
              <a:solidFill>
                <a:srgbClr val="D2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Současné hlavní činnosti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cs-CZ" altLang="cs-CZ" sz="2600" b="1" dirty="0" smtClean="0">
                <a:solidFill>
                  <a:schemeClr val="tx2"/>
                </a:solidFill>
              </a:rPr>
              <a:t>Historická digitalizace</a:t>
            </a: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9 093 dokumentů v Krameriovi </a:t>
            </a: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cs-CZ" altLang="cs-CZ" sz="2200" dirty="0" err="1">
                <a:solidFill>
                  <a:schemeClr val="tx2"/>
                </a:solidFill>
              </a:rPr>
              <a:t>p</a:t>
            </a:r>
            <a:r>
              <a:rPr lang="cs-CZ" altLang="cs-CZ" sz="2200" dirty="0" err="1" smtClean="0">
                <a:solidFill>
                  <a:schemeClr val="tx2"/>
                </a:solidFill>
              </a:rPr>
              <a:t>ragensia</a:t>
            </a:r>
            <a:r>
              <a:rPr lang="cs-CZ" altLang="cs-CZ" sz="2200" dirty="0" smtClean="0">
                <a:solidFill>
                  <a:schemeClr val="tx2"/>
                </a:solidFill>
              </a:rPr>
              <a:t>, hudebniny, </a:t>
            </a:r>
            <a:r>
              <a:rPr lang="cs-CZ" altLang="cs-CZ" sz="2200" dirty="0" err="1" smtClean="0">
                <a:solidFill>
                  <a:schemeClr val="tx2"/>
                </a:solidFill>
              </a:rPr>
              <a:t>teatralia</a:t>
            </a:r>
            <a:r>
              <a:rPr lang="cs-CZ" altLang="cs-CZ" sz="2200" dirty="0" smtClean="0">
                <a:solidFill>
                  <a:schemeClr val="tx2"/>
                </a:solidFill>
              </a:rPr>
              <a:t>, periodika, vzácné tisky, beletrie</a:t>
            </a:r>
            <a:endParaRPr lang="cs-CZ" altLang="cs-CZ" sz="26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altLang="cs-CZ" sz="2600" b="1" dirty="0" smtClean="0">
                <a:solidFill>
                  <a:schemeClr val="tx2"/>
                </a:solidFill>
              </a:rPr>
              <a:t>E-knihy </a:t>
            </a:r>
            <a:endParaRPr lang="cs-CZ" altLang="cs-CZ" sz="2600" b="1" dirty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MKP jako vydavatel e-knih, jsme tu pro každého</a:t>
            </a:r>
          </a:p>
          <a:p>
            <a:pPr lvl="1"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vydáváme především povinnou četbu, poezii, historickou </a:t>
            </a:r>
            <a:br>
              <a:rPr lang="cs-CZ" altLang="cs-CZ" sz="2200" dirty="0" smtClean="0">
                <a:solidFill>
                  <a:schemeClr val="tx2"/>
                </a:solidFill>
              </a:rPr>
            </a:br>
            <a:r>
              <a:rPr lang="cs-CZ" altLang="cs-CZ" sz="2200" dirty="0" smtClean="0">
                <a:solidFill>
                  <a:schemeClr val="tx2"/>
                </a:solidFill>
              </a:rPr>
              <a:t>i dětskou literaturu a jiné beletristické čtivo, </a:t>
            </a:r>
            <a:br>
              <a:rPr lang="cs-CZ" altLang="cs-CZ" sz="2200" dirty="0" smtClean="0">
                <a:solidFill>
                  <a:schemeClr val="tx2"/>
                </a:solidFill>
              </a:rPr>
            </a:br>
            <a:r>
              <a:rPr lang="cs-CZ" altLang="cs-CZ" sz="2200" dirty="0" smtClean="0">
                <a:solidFill>
                  <a:schemeClr val="tx2"/>
                </a:solidFill>
              </a:rPr>
              <a:t>vč. toho, které se na regálech hledá těžko</a:t>
            </a:r>
          </a:p>
          <a:p>
            <a:pPr lvl="1"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nechováme se „anti-trhově“ a autorům platíme</a:t>
            </a:r>
          </a:p>
          <a:p>
            <a:pPr lvl="1"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+ akvizice </a:t>
            </a:r>
            <a:r>
              <a:rPr lang="cs-CZ" altLang="cs-CZ" sz="2200" dirty="0">
                <a:solidFill>
                  <a:schemeClr val="tx2"/>
                </a:solidFill>
              </a:rPr>
              <a:t>– přejímání hotových </a:t>
            </a:r>
            <a:r>
              <a:rPr lang="cs-CZ" altLang="cs-CZ" sz="2200" dirty="0" smtClean="0">
                <a:solidFill>
                  <a:schemeClr val="tx2"/>
                </a:solidFill>
              </a:rPr>
              <a:t>e-knih</a:t>
            </a:r>
          </a:p>
          <a:p>
            <a:pPr marL="457200" lvl="1" indent="0" eaLnBrk="1" hangingPunct="1">
              <a:buNone/>
            </a:pPr>
            <a:endParaRPr lang="cs-CZ" altLang="cs-CZ" sz="2200" dirty="0" smtClean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endParaRPr lang="cs-CZ" altLang="cs-CZ" sz="2200" dirty="0" smtClean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cs-CZ" altLang="cs-CZ" sz="2200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cs-CZ" altLang="cs-CZ" sz="2600" dirty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cs-CZ" altLang="cs-CZ" sz="2200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cs-CZ" altLang="cs-CZ" sz="1800" dirty="0" smtClean="0">
              <a:solidFill>
                <a:schemeClr val="tx2"/>
              </a:solidFill>
            </a:endParaRPr>
          </a:p>
          <a:p>
            <a:pPr lvl="1" eaLnBrk="1" hangingPunct="1">
              <a:buFont typeface="Arial" charset="0"/>
              <a:buBlip>
                <a:blip r:embed="rId3"/>
              </a:buBlip>
            </a:pPr>
            <a:endParaRPr lang="cs-CZ" altLang="cs-CZ" sz="2200" dirty="0" smtClean="0">
              <a:solidFill>
                <a:schemeClr val="tx2"/>
              </a:solidFill>
            </a:endParaRPr>
          </a:p>
        </p:txBody>
      </p:sp>
      <p:sp>
        <p:nvSpPr>
          <p:cNvPr id="4100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AF9B09-4968-4747-A1B4-A16F37F6B009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200" dirty="0">
              <a:solidFill>
                <a:srgbClr val="D2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jezcha\Desktop\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39069" cy="21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ejezcha\Desktop\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91" y="260648"/>
            <a:ext cx="1440887" cy="203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ejezcha\Desktop\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76" y="251891"/>
            <a:ext cx="1554550" cy="22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nejezcha\Desktop\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33" y="250446"/>
            <a:ext cx="1248308" cy="21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nejezcha\Desktop\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91321"/>
            <a:ext cx="1569584" cy="22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nejezcha\Desktop\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0" y="2564904"/>
            <a:ext cx="1462472" cy="20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nejezcha\Desktop\9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98" y="2503051"/>
            <a:ext cx="1454685" cy="20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nejezcha\Desktop\4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1433697" cy="2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nejezcha\Desktop\3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33" y="2601404"/>
            <a:ext cx="1411655" cy="20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nejezcha\Desktop\9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00" y="2564904"/>
            <a:ext cx="1411655" cy="20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nejezcha\Desktop\7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74" y="4705389"/>
            <a:ext cx="1499415" cy="21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C:\Users\nejezcha\Desktop\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0" y="4737764"/>
            <a:ext cx="1490105" cy="211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C:\Users\nejezcha\Desktop\7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28" y="2564904"/>
            <a:ext cx="1447936" cy="205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nejezcha\Desktop\OBALKA01-000442723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35" y="4637233"/>
            <a:ext cx="1547102" cy="21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nejezcha\Desktop\97 (1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72" y="4725144"/>
            <a:ext cx="1479924" cy="20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Proces výroby e-knih v MKP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579296" cy="5257800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cs-CZ" sz="2800" b="1" dirty="0"/>
              <a:t>Akvizice </a:t>
            </a:r>
            <a:endParaRPr lang="cs-CZ" sz="2800" b="1" dirty="0" smtClean="0"/>
          </a:p>
          <a:p>
            <a:pPr lvl="1"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nákup licencí, vlastní fond, replikace dat</a:t>
            </a:r>
            <a:endParaRPr lang="cs-CZ" altLang="cs-CZ" sz="26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sz="2800" b="1" dirty="0" smtClean="0"/>
              <a:t>Ediční plán + ohlášení ISBN</a:t>
            </a:r>
            <a:endParaRPr lang="cs-CZ" sz="2800" b="1" dirty="0"/>
          </a:p>
          <a:p>
            <a:pPr lvl="1"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2019: 80 % licencovaná a 20 % volná díla</a:t>
            </a:r>
          </a:p>
          <a:p>
            <a:pPr eaLnBrk="1" hangingPunct="1">
              <a:buBlip>
                <a:blip r:embed="rId3"/>
              </a:buBlip>
            </a:pPr>
            <a:r>
              <a:rPr lang="cs-CZ" sz="2800" b="1" dirty="0" smtClean="0"/>
              <a:t>Předloha</a:t>
            </a:r>
            <a:endParaRPr lang="cs-CZ" sz="2800" b="1" dirty="0"/>
          </a:p>
          <a:p>
            <a:pPr lvl="1" eaLnBrk="1" hangingPunct="1">
              <a:buBlip>
                <a:blip r:embed="rId3"/>
              </a:buBlip>
            </a:pPr>
            <a:r>
              <a:rPr lang="cs-CZ" altLang="cs-CZ" sz="2200" dirty="0" err="1" smtClean="0">
                <a:solidFill>
                  <a:schemeClr val="tx2"/>
                </a:solidFill>
              </a:rPr>
              <a:t>sken</a:t>
            </a:r>
            <a:r>
              <a:rPr lang="cs-CZ" altLang="cs-CZ" sz="2200" dirty="0" smtClean="0">
                <a:solidFill>
                  <a:schemeClr val="tx2"/>
                </a:solidFill>
              </a:rPr>
              <a:t> 300 dpi, nakoupené e-podklady, replikovaná data</a:t>
            </a:r>
            <a:endParaRPr lang="cs-CZ" altLang="cs-CZ" sz="26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sz="2800" b="1" dirty="0" smtClean="0"/>
              <a:t>OCR a oprava textu</a:t>
            </a:r>
          </a:p>
          <a:p>
            <a:pPr lvl="1"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SW ABBYY</a:t>
            </a:r>
            <a:endParaRPr lang="cs-CZ" altLang="cs-CZ" sz="26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sz="2800" b="1" dirty="0" smtClean="0"/>
              <a:t>Základní stylování </a:t>
            </a:r>
            <a:r>
              <a:rPr lang="cs-CZ" sz="2800" b="1" dirty="0"/>
              <a:t>a </a:t>
            </a:r>
            <a:r>
              <a:rPr lang="cs-CZ" sz="2800" b="1" dirty="0" smtClean="0"/>
              <a:t>kolace (rukopis)</a:t>
            </a:r>
            <a:endParaRPr lang="cs-CZ" sz="2800" b="1" dirty="0"/>
          </a:p>
          <a:p>
            <a:pPr lvl="1" eaLnBrk="1" hangingPunct="1">
              <a:buBlip>
                <a:blip r:embed="rId3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MS Word</a:t>
            </a:r>
            <a:endParaRPr lang="cs-CZ" altLang="cs-CZ" sz="26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cs-CZ" altLang="cs-CZ" sz="2600" dirty="0" smtClean="0">
              <a:solidFill>
                <a:schemeClr val="tx2"/>
              </a:solidFill>
            </a:endParaRPr>
          </a:p>
        </p:txBody>
      </p:sp>
      <p:sp>
        <p:nvSpPr>
          <p:cNvPr id="614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1B7DD8-04B1-48A8-92C2-CCEEDF8B045B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>
              <a:solidFill>
                <a:srgbClr val="D2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Proces výroby e-knih v MKP</a:t>
            </a:r>
            <a:endParaRPr lang="cs-CZ" altLang="cs-CZ" sz="4000" b="1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cs-CZ" sz="2800" b="1" dirty="0" smtClean="0"/>
              <a:t>Korektura</a:t>
            </a:r>
            <a:endParaRPr lang="cs-CZ" sz="2800" b="1" dirty="0"/>
          </a:p>
          <a:p>
            <a:pPr lvl="1" eaLnBrk="1" hangingPunct="1">
              <a:buBlip>
                <a:blip r:embed="rId3"/>
              </a:buBlip>
            </a:pPr>
            <a:r>
              <a:rPr lang="cs-CZ" altLang="cs-CZ" sz="2200" dirty="0">
                <a:solidFill>
                  <a:schemeClr val="tx2"/>
                </a:solidFill>
              </a:rPr>
              <a:t>e</a:t>
            </a:r>
            <a:r>
              <a:rPr lang="cs-CZ" altLang="cs-CZ" sz="2200" dirty="0" smtClean="0">
                <a:solidFill>
                  <a:schemeClr val="tx2"/>
                </a:solidFill>
              </a:rPr>
              <a:t>xternisté, popř. redaktoři v oddělení</a:t>
            </a:r>
            <a:endParaRPr lang="cs-CZ" altLang="cs-CZ" sz="24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sz="2800" b="1" dirty="0" smtClean="0"/>
              <a:t>Redakce, editace</a:t>
            </a:r>
          </a:p>
          <a:p>
            <a:pPr lvl="1" eaLnBrk="1" hangingPunct="1">
              <a:buBlip>
                <a:blip r:embed="rId3"/>
              </a:buBlip>
            </a:pPr>
            <a:r>
              <a:rPr lang="cs-CZ" sz="2200" dirty="0">
                <a:solidFill>
                  <a:schemeClr val="tx2"/>
                </a:solidFill>
              </a:rPr>
              <a:t>j</a:t>
            </a:r>
            <a:r>
              <a:rPr lang="cs-CZ" sz="2200" dirty="0" smtClean="0">
                <a:solidFill>
                  <a:schemeClr val="tx2"/>
                </a:solidFill>
              </a:rPr>
              <a:t>azyková, technická</a:t>
            </a:r>
            <a:endParaRPr lang="cs-CZ" sz="2400" b="1" dirty="0" smtClean="0"/>
          </a:p>
          <a:p>
            <a:pPr eaLnBrk="1" hangingPunct="1">
              <a:buBlip>
                <a:blip r:embed="rId3"/>
              </a:buBlip>
            </a:pPr>
            <a:r>
              <a:rPr lang="cs-CZ" sz="2800" b="1" dirty="0" smtClean="0"/>
              <a:t>Tvorba obálky</a:t>
            </a:r>
          </a:p>
          <a:p>
            <a:pPr lvl="1" eaLnBrk="1" hangingPunct="1">
              <a:buBlip>
                <a:blip r:embed="rId3"/>
              </a:buBlip>
            </a:pPr>
            <a:r>
              <a:rPr lang="cs-CZ" sz="2200" dirty="0" smtClean="0">
                <a:solidFill>
                  <a:schemeClr val="tx2"/>
                </a:solidFill>
              </a:rPr>
              <a:t>Adobe </a:t>
            </a:r>
            <a:r>
              <a:rPr lang="cs-CZ" sz="2200" dirty="0" err="1" smtClean="0">
                <a:solidFill>
                  <a:schemeClr val="tx2"/>
                </a:solidFill>
              </a:rPr>
              <a:t>Ilustrator</a:t>
            </a:r>
            <a:endParaRPr lang="cs-CZ" sz="2400" b="1" dirty="0"/>
          </a:p>
          <a:p>
            <a:pPr eaLnBrk="1" hangingPunct="1">
              <a:buBlip>
                <a:blip r:embed="rId3"/>
              </a:buBlip>
            </a:pPr>
            <a:r>
              <a:rPr lang="cs-CZ" sz="2800" b="1" dirty="0"/>
              <a:t>Sazba a </a:t>
            </a:r>
            <a:r>
              <a:rPr lang="cs-CZ" sz="2800" b="1" dirty="0" smtClean="0"/>
              <a:t>formáty</a:t>
            </a:r>
            <a:endParaRPr lang="cs-CZ" sz="2800" b="1" dirty="0"/>
          </a:p>
          <a:p>
            <a:pPr lvl="1" eaLnBrk="1" hangingPunct="1">
              <a:buBlip>
                <a:blip r:embed="rId3"/>
              </a:buBlip>
            </a:pPr>
            <a:r>
              <a:rPr lang="cs-CZ" sz="2200" dirty="0" smtClean="0">
                <a:solidFill>
                  <a:schemeClr val="tx2"/>
                </a:solidFill>
              </a:rPr>
              <a:t>Adobe InDesign, ruční práce</a:t>
            </a:r>
            <a:endParaRPr lang="cs-CZ" sz="2400" b="1" dirty="0"/>
          </a:p>
          <a:p>
            <a:pPr eaLnBrk="1" hangingPunct="1">
              <a:buBlip>
                <a:blip r:embed="rId3"/>
              </a:buBlip>
            </a:pPr>
            <a:r>
              <a:rPr lang="cs-CZ" sz="2800" b="1" dirty="0" smtClean="0"/>
              <a:t>Katalogizace</a:t>
            </a:r>
            <a:endParaRPr lang="cs-CZ" sz="2800" b="1" dirty="0"/>
          </a:p>
          <a:p>
            <a:pPr lvl="1" eaLnBrk="1" hangingPunct="1">
              <a:buBlip>
                <a:blip r:embed="rId3"/>
              </a:buBlip>
            </a:pPr>
            <a:r>
              <a:rPr lang="cs-CZ" sz="2200" dirty="0">
                <a:solidFill>
                  <a:schemeClr val="tx2"/>
                </a:solidFill>
              </a:rPr>
              <a:t>j</a:t>
            </a:r>
            <a:r>
              <a:rPr lang="cs-CZ" sz="2200" dirty="0" smtClean="0">
                <a:solidFill>
                  <a:schemeClr val="tx2"/>
                </a:solidFill>
              </a:rPr>
              <a:t>menná, věcná</a:t>
            </a:r>
            <a:endParaRPr lang="cs-CZ" sz="2200" dirty="0">
              <a:solidFill>
                <a:schemeClr val="tx2"/>
              </a:solidFill>
            </a:endParaRPr>
          </a:p>
        </p:txBody>
      </p:sp>
      <p:sp>
        <p:nvSpPr>
          <p:cNvPr id="7172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007822-F519-4BD7-873F-B0B63C5BAE27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 dirty="0">
              <a:solidFill>
                <a:srgbClr val="D2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Stahování e-knih v MKP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9FEC-D6CB-4BA1-9221-871B132B2F21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  <p:pic>
        <p:nvPicPr>
          <p:cNvPr id="5" name="Picture 2" descr="C:\Users\nejezcha\Desktop\j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8" y="1412776"/>
            <a:ext cx="6048672" cy="39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ejezcha\Desktop\dub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96" y="2575552"/>
            <a:ext cx="7148897" cy="38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179512" y="2996952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851424" y="4077072"/>
            <a:ext cx="3600400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e zakulaceným příčným rohem 6"/>
          <p:cNvSpPr/>
          <p:nvPr/>
        </p:nvSpPr>
        <p:spPr>
          <a:xfrm>
            <a:off x="6417137" y="1484784"/>
            <a:ext cx="1944216" cy="936104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Bez registrace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898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/>
              <a:t>Autorská 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cs-CZ" sz="2800" b="1" dirty="0" smtClean="0"/>
              <a:t>Volná díla</a:t>
            </a:r>
            <a:endParaRPr lang="cs-CZ" sz="2800" b="1" dirty="0"/>
          </a:p>
          <a:p>
            <a:pPr lvl="1" eaLnBrk="1" hangingPunct="1">
              <a:buBlip>
                <a:blip r:embed="rId2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70 let od smrti autora, 50 let od vydání</a:t>
            </a:r>
            <a:endParaRPr lang="cs-CZ" altLang="cs-CZ" sz="26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2"/>
              </a:buBlip>
            </a:pPr>
            <a:r>
              <a:rPr lang="cs-CZ" sz="2800" b="1" dirty="0" smtClean="0"/>
              <a:t>Vázaná díla</a:t>
            </a:r>
          </a:p>
          <a:p>
            <a:pPr lvl="1" eaLnBrk="1" hangingPunct="1">
              <a:buBlip>
                <a:blip r:embed="rId2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Autorům vždy platíme: s autory uzavíráme licence</a:t>
            </a:r>
            <a:endParaRPr lang="cs-CZ" altLang="cs-CZ" sz="22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2"/>
              </a:buBlip>
            </a:pPr>
            <a:r>
              <a:rPr lang="cs-CZ" sz="2800" b="1" dirty="0" smtClean="0"/>
              <a:t>Citační stránka v e-knize</a:t>
            </a:r>
            <a:endParaRPr lang="cs-CZ" sz="2800" b="1" dirty="0"/>
          </a:p>
          <a:p>
            <a:pPr lvl="1" eaLnBrk="1" hangingPunct="1">
              <a:buBlip>
                <a:blip r:embed="rId2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v každé e-knize je copyright, </a:t>
            </a:r>
            <a:r>
              <a:rPr lang="cs-CZ" altLang="cs-CZ" sz="2200" dirty="0" err="1">
                <a:solidFill>
                  <a:schemeClr val="tx2"/>
                </a:solidFill>
              </a:rPr>
              <a:t>C</a:t>
            </a:r>
            <a:r>
              <a:rPr lang="cs-CZ" altLang="cs-CZ" sz="2200" dirty="0" err="1" smtClean="0">
                <a:solidFill>
                  <a:schemeClr val="tx2"/>
                </a:solidFill>
              </a:rPr>
              <a:t>reative</a:t>
            </a:r>
            <a:r>
              <a:rPr lang="cs-CZ" altLang="cs-CZ" sz="2200" dirty="0" smtClean="0">
                <a:solidFill>
                  <a:schemeClr val="tx2"/>
                </a:solidFill>
              </a:rPr>
              <a:t> </a:t>
            </a:r>
            <a:r>
              <a:rPr lang="cs-CZ" altLang="cs-CZ" sz="2200" dirty="0" err="1">
                <a:solidFill>
                  <a:schemeClr val="tx2"/>
                </a:solidFill>
              </a:rPr>
              <a:t>C</a:t>
            </a:r>
            <a:r>
              <a:rPr lang="cs-CZ" altLang="cs-CZ" sz="2200" dirty="0" err="1" smtClean="0">
                <a:solidFill>
                  <a:schemeClr val="tx2"/>
                </a:solidFill>
              </a:rPr>
              <a:t>ommons</a:t>
            </a:r>
            <a:endParaRPr lang="cs-CZ" altLang="cs-CZ" sz="26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2"/>
              </a:buBlip>
            </a:pPr>
            <a:r>
              <a:rPr lang="cs-CZ" sz="2800" b="1" dirty="0" smtClean="0"/>
              <a:t>V e-knize jsme uvedeni jako vydavatel</a:t>
            </a:r>
          </a:p>
          <a:p>
            <a:pPr lvl="1" eaLnBrk="1" hangingPunct="1">
              <a:buBlip>
                <a:blip r:embed="rId2"/>
              </a:buBlip>
            </a:pPr>
            <a:r>
              <a:rPr lang="cs-CZ" altLang="cs-CZ" sz="2200" dirty="0">
                <a:solidFill>
                  <a:schemeClr val="tx2"/>
                </a:solidFill>
              </a:rPr>
              <a:t>j</a:t>
            </a:r>
            <a:r>
              <a:rPr lang="cs-CZ" altLang="cs-CZ" sz="2200" dirty="0" smtClean="0">
                <a:solidFill>
                  <a:schemeClr val="tx2"/>
                </a:solidFill>
              </a:rPr>
              <a:t>edná se o vlastnictví MKP</a:t>
            </a:r>
            <a:endParaRPr lang="cs-CZ" altLang="cs-CZ" sz="26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2"/>
              </a:buBlip>
            </a:pPr>
            <a:r>
              <a:rPr lang="cs-CZ" sz="2800" b="1" dirty="0" smtClean="0"/>
              <a:t>Volné šíření našich e-knih je porušením autorského zákona</a:t>
            </a:r>
            <a:endParaRPr lang="cs-CZ" sz="2800" b="1" dirty="0"/>
          </a:p>
          <a:p>
            <a:pPr lvl="1" eaLnBrk="1" hangingPunct="1">
              <a:buBlip>
                <a:blip r:embed="rId2"/>
              </a:buBlip>
            </a:pPr>
            <a:r>
              <a:rPr lang="cs-CZ" altLang="cs-CZ" sz="2200" dirty="0" smtClean="0">
                <a:solidFill>
                  <a:schemeClr val="tx2"/>
                </a:solidFill>
              </a:rPr>
              <a:t>Např. na ulozto.cz</a:t>
            </a:r>
            <a:endParaRPr lang="cs-CZ" altLang="cs-CZ" sz="2600" dirty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9FEC-D6CB-4BA1-9221-871B132B2F21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85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9FEC-D6CB-4BA1-9221-871B132B2F21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  <p:pic>
        <p:nvPicPr>
          <p:cNvPr id="1026" name="Picture 2" descr="C:\Users\nejezcha\Desktop\mk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752528" cy="56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jezcha\Desktop\mkp-p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9328"/>
            <a:ext cx="4773966" cy="56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lp-prezentace-sablona-091109">
  <a:themeElements>
    <a:clrScheme name="MLP ppt">
      <a:dk1>
        <a:srgbClr val="C0000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777777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mlp-prezentace-sablona-091109</Template>
  <TotalTime>264</TotalTime>
  <Words>397</Words>
  <Application>Microsoft Office PowerPoint</Application>
  <PresentationFormat>Předvádění na obrazovce (4:3)</PresentationFormat>
  <Paragraphs>95</Paragraphs>
  <Slides>11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mlp-prezentace-sablona-091109</vt:lpstr>
      <vt:lpstr>Oddělení digitalizace: digitální knihovnou nekončíme</vt:lpstr>
      <vt:lpstr>Jak to začalo?</vt:lpstr>
      <vt:lpstr>Současné hlavní činnosti</vt:lpstr>
      <vt:lpstr>Prezentace aplikace PowerPoint</vt:lpstr>
      <vt:lpstr>Proces výroby e-knih v MKP</vt:lpstr>
      <vt:lpstr>Proces výroby e-knih v MKP</vt:lpstr>
      <vt:lpstr>Stahování e-knih v MKP</vt:lpstr>
      <vt:lpstr>Autorská práva</vt:lpstr>
      <vt:lpstr>Prezentace aplikace PowerPoint</vt:lpstr>
      <vt:lpstr>Otázky na čísla</vt:lpstr>
      <vt:lpstr>Děkuji za pozornost</vt:lpstr>
    </vt:vector>
  </TitlesOfParts>
  <Company>Městská knihovna v Praze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Toto je název prezentace…</dc:title>
  <dc:creator>hanzlikl</dc:creator>
  <cp:keywords>Městská knihovna v Praze</cp:keywords>
  <cp:lastModifiedBy>Aneta Nejezchlebová</cp:lastModifiedBy>
  <cp:revision>26</cp:revision>
  <cp:lastPrinted>2018-10-12T09:17:43Z</cp:lastPrinted>
  <dcterms:created xsi:type="dcterms:W3CDTF">2010-06-04T14:31:30Z</dcterms:created>
  <dcterms:modified xsi:type="dcterms:W3CDTF">2018-10-12T09:18:59Z</dcterms:modified>
</cp:coreProperties>
</file>