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La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aleway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5ae860d7c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5ae860d7c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5ae860d7c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5ae860d7c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5ae860d7c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5ae860d7c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0990d7ea2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0990d7ea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0990d7ea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0990d7ea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5ae860d7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5ae860d7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5ae860d7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5ae860d7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5ae860d7c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65ae860d7c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5ae860d7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5ae860d7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5ae860d7c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5ae860d7c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5ae860d7c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5ae860d7c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mailto:zdenko.vozar@nkp.cz" TargetMode="Externa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hyperlink" Target="mailto:zdenko.vozar@nkp.cz" TargetMode="Externa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hyperlink" Target="mailto:zdenko.vozar@nkp.cz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4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16023" y="78001"/>
            <a:ext cx="1226720" cy="295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2;p2"/>
          <p:cNvCxnSpPr/>
          <p:nvPr/>
        </p:nvCxnSpPr>
        <p:spPr>
          <a:xfrm rot="10800000">
            <a:off x="354350" y="544450"/>
            <a:ext cx="0" cy="46239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1620000" dist="47625">
              <a:schemeClr val="dk1">
                <a:alpha val="84000"/>
              </a:schemeClr>
            </a:outerShdw>
          </a:effectLst>
        </p:spPr>
      </p:cxnSp>
      <p:sp>
        <p:nvSpPr>
          <p:cNvPr id="13" name="Google Shape;13;p2"/>
          <p:cNvSpPr txBox="1"/>
          <p:nvPr/>
        </p:nvSpPr>
        <p:spPr>
          <a:xfrm>
            <a:off x="3291125" y="3974663"/>
            <a:ext cx="30000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Národní knihovna ČR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zdenko.vozar@nkp.cz</a:t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1033475" y="937294"/>
            <a:ext cx="7515300" cy="10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277800" y="2144175"/>
            <a:ext cx="7068600" cy="5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2" type="subTitle"/>
          </p:nvPr>
        </p:nvSpPr>
        <p:spPr>
          <a:xfrm>
            <a:off x="2857625" y="3654375"/>
            <a:ext cx="3867000" cy="4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0" name="Google Shape;70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" name="Google Shape;72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7959948" y="4623425"/>
            <a:ext cx="96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7959948" y="4623425"/>
            <a:ext cx="96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>
  <p:cSld name="TITLE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9144000" cy="54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16023" y="78001"/>
            <a:ext cx="1226720" cy="295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5"/>
          <p:cNvCxnSpPr/>
          <p:nvPr/>
        </p:nvCxnSpPr>
        <p:spPr>
          <a:xfrm rot="10800000">
            <a:off x="354350" y="544450"/>
            <a:ext cx="0" cy="46239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1620000" dist="47625">
              <a:schemeClr val="dk1">
                <a:alpha val="84000"/>
              </a:schemeClr>
            </a:outerShdw>
          </a:effectLst>
        </p:spPr>
      </p:cxnSp>
      <p:sp>
        <p:nvSpPr>
          <p:cNvPr id="89" name="Google Shape;89;p15"/>
          <p:cNvSpPr txBox="1"/>
          <p:nvPr/>
        </p:nvSpPr>
        <p:spPr>
          <a:xfrm>
            <a:off x="3291125" y="3974663"/>
            <a:ext cx="30000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Národní knihovna ČR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zdenko.vozar@nkp.cz</a:t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5"/>
          <p:cNvSpPr txBox="1"/>
          <p:nvPr>
            <p:ph type="title"/>
          </p:nvPr>
        </p:nvSpPr>
        <p:spPr>
          <a:xfrm>
            <a:off x="1033475" y="937294"/>
            <a:ext cx="7515300" cy="10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1" type="subTitle"/>
          </p:nvPr>
        </p:nvSpPr>
        <p:spPr>
          <a:xfrm>
            <a:off x="1277800" y="2144175"/>
            <a:ext cx="7068600" cy="5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2" name="Google Shape;92;p15"/>
          <p:cNvSpPr txBox="1"/>
          <p:nvPr>
            <p:ph idx="2" type="subTitle"/>
          </p:nvPr>
        </p:nvSpPr>
        <p:spPr>
          <a:xfrm>
            <a:off x="2857625" y="3654375"/>
            <a:ext cx="3867000" cy="4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5" name="Google Shape;95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16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7959948" y="4623425"/>
            <a:ext cx="96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/>
          <p:nvPr/>
        </p:nvSpPr>
        <p:spPr>
          <a:xfrm>
            <a:off x="0" y="0"/>
            <a:ext cx="9144000" cy="57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 txBox="1"/>
          <p:nvPr>
            <p:ph type="title"/>
          </p:nvPr>
        </p:nvSpPr>
        <p:spPr>
          <a:xfrm>
            <a:off x="729450" y="843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729450" y="15689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7959948" y="4623425"/>
            <a:ext cx="96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3923" y="92701"/>
            <a:ext cx="1226720" cy="2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/>
          <p:nvPr/>
        </p:nvSpPr>
        <p:spPr>
          <a:xfrm>
            <a:off x="0" y="0"/>
            <a:ext cx="9144000" cy="53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 txBox="1"/>
          <p:nvPr>
            <p:ph type="title"/>
          </p:nvPr>
        </p:nvSpPr>
        <p:spPr>
          <a:xfrm>
            <a:off x="729500" y="7914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729500" y="1508450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2" type="body"/>
          </p:nvPr>
        </p:nvSpPr>
        <p:spPr>
          <a:xfrm>
            <a:off x="4643604" y="1508450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7959948" y="4623425"/>
            <a:ext cx="96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1700" y="-17550"/>
            <a:ext cx="9144000" cy="566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3923" y="70801"/>
            <a:ext cx="1226720" cy="2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/>
          <p:nvPr/>
        </p:nvSpPr>
        <p:spPr>
          <a:xfrm>
            <a:off x="0" y="0"/>
            <a:ext cx="9144000" cy="57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 txBox="1"/>
          <p:nvPr>
            <p:ph type="title"/>
          </p:nvPr>
        </p:nvSpPr>
        <p:spPr>
          <a:xfrm>
            <a:off x="727800" y="9297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7959948" y="4623425"/>
            <a:ext cx="96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3923" y="88351"/>
            <a:ext cx="1226720" cy="2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/>
          <p:nvPr/>
        </p:nvSpPr>
        <p:spPr>
          <a:xfrm>
            <a:off x="0" y="0"/>
            <a:ext cx="9144000" cy="56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 txBox="1"/>
          <p:nvPr>
            <p:ph type="title"/>
          </p:nvPr>
        </p:nvSpPr>
        <p:spPr>
          <a:xfrm>
            <a:off x="721225" y="877875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721225" y="2168100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7959948" y="4623425"/>
            <a:ext cx="96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-1800"/>
            <a:ext cx="9144000" cy="5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3923" y="86551"/>
            <a:ext cx="1226720" cy="2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2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9" name="Google Shape;129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21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7959948" y="4623425"/>
            <a:ext cx="96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7959948" y="4623425"/>
            <a:ext cx="96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724950" y="106800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6" name="Google Shape;136;p22"/>
          <p:cNvSpPr txBox="1"/>
          <p:nvPr>
            <p:ph idx="1" type="subTitle"/>
          </p:nvPr>
        </p:nvSpPr>
        <p:spPr>
          <a:xfrm>
            <a:off x="724950" y="26516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7959948" y="4623425"/>
            <a:ext cx="96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90098" y="121201"/>
            <a:ext cx="1226720" cy="2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7959948" y="4623425"/>
            <a:ext cx="96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2798" y="147151"/>
            <a:ext cx="1226720" cy="2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2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46" name="Google Shape;146;p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24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" name="Google Shape;150;p24"/>
          <p:cNvSpPr txBox="1"/>
          <p:nvPr>
            <p:ph idx="12" type="sldNum"/>
          </p:nvPr>
        </p:nvSpPr>
        <p:spPr>
          <a:xfrm>
            <a:off x="7959948" y="4623425"/>
            <a:ext cx="96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idx="12" type="sldNum"/>
          </p:nvPr>
        </p:nvSpPr>
        <p:spPr>
          <a:xfrm>
            <a:off x="7959948" y="4623425"/>
            <a:ext cx="96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>
  <p:cSld name="TITLE_1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/>
          <p:nvPr/>
        </p:nvSpPr>
        <p:spPr>
          <a:xfrm>
            <a:off x="0" y="0"/>
            <a:ext cx="9144000" cy="54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6"/>
          <p:cNvSpPr txBox="1"/>
          <p:nvPr>
            <p:ph type="ctrTitle"/>
          </p:nvPr>
        </p:nvSpPr>
        <p:spPr>
          <a:xfrm>
            <a:off x="7638725" y="5726919"/>
            <a:ext cx="1107300" cy="1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" name="Google Shape;156;p26"/>
          <p:cNvSpPr txBox="1"/>
          <p:nvPr>
            <p:ph idx="1" type="subTitle"/>
          </p:nvPr>
        </p:nvSpPr>
        <p:spPr>
          <a:xfrm>
            <a:off x="1546877" y="5164656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7" name="Google Shape;15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16023" y="78001"/>
            <a:ext cx="1226720" cy="295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26"/>
          <p:cNvCxnSpPr/>
          <p:nvPr/>
        </p:nvCxnSpPr>
        <p:spPr>
          <a:xfrm rot="10800000">
            <a:off x="354350" y="544450"/>
            <a:ext cx="0" cy="4623900"/>
          </a:xfrm>
          <a:prstGeom prst="straightConnector1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1620000" dist="47625">
              <a:schemeClr val="dk1">
                <a:alpha val="84000"/>
              </a:schemeClr>
            </a:outerShdw>
          </a:effectLst>
        </p:spPr>
      </p:cxnSp>
      <p:sp>
        <p:nvSpPr>
          <p:cNvPr id="159" name="Google Shape;159;p26"/>
          <p:cNvSpPr txBox="1"/>
          <p:nvPr/>
        </p:nvSpPr>
        <p:spPr>
          <a:xfrm>
            <a:off x="3072000" y="115635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XYZ</a:t>
            </a:r>
            <a:endParaRPr b="1"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lang="en" sz="3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blabla</a:t>
            </a:r>
            <a:endParaRPr b="1" sz="4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26"/>
          <p:cNvSpPr txBox="1"/>
          <p:nvPr/>
        </p:nvSpPr>
        <p:spPr>
          <a:xfrm>
            <a:off x="3072000" y="3688013"/>
            <a:ext cx="3000000" cy="12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AKCE 2019 - mesto datum 2019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Zdenko Vozár</a:t>
            </a:r>
            <a:endParaRPr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Národní knihovna ČR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zdenko.vozar@nkp.cz</a:t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57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729450" y="843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729450" y="15689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7959948" y="4623425"/>
            <a:ext cx="96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3923" y="92701"/>
            <a:ext cx="1226720" cy="2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0"/>
            <a:ext cx="9144000" cy="53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729500" y="7914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9500" y="1508450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43604" y="1508450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7959948" y="4623425"/>
            <a:ext cx="96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5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1700" y="-17550"/>
            <a:ext cx="9144000" cy="566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3923" y="70801"/>
            <a:ext cx="1226720" cy="2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0" y="0"/>
            <a:ext cx="9144000" cy="57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 txBox="1"/>
          <p:nvPr>
            <p:ph type="title"/>
          </p:nvPr>
        </p:nvSpPr>
        <p:spPr>
          <a:xfrm>
            <a:off x="727800" y="9297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7959948" y="4623425"/>
            <a:ext cx="96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6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5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3923" y="88351"/>
            <a:ext cx="1226720" cy="2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0" y="0"/>
            <a:ext cx="9144000" cy="56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721225" y="877875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721225" y="2168100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7959948" y="4623425"/>
            <a:ext cx="96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" name="Google Shape;49;p7"/>
          <p:cNvPicPr preferRelativeResize="0"/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-1800"/>
            <a:ext cx="9144000" cy="5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3923" y="86551"/>
            <a:ext cx="1226720" cy="2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3" name="Google Shape;53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" name="Google Shape;55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7959948" y="4623425"/>
            <a:ext cx="96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724950" y="106800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724950" y="26516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7959948" y="4623425"/>
            <a:ext cx="96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90098" y="121201"/>
            <a:ext cx="1226720" cy="2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7959948" y="4623425"/>
            <a:ext cx="969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2798" y="147151"/>
            <a:ext cx="1226720" cy="2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"/>
              <a:buChar char="●"/>
              <a:defRPr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Char char="■"/>
              <a:defRPr sz="16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●"/>
              <a:defRPr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○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■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●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○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Roboto"/>
              <a:buChar char="■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959948" y="4623425"/>
            <a:ext cx="96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Aga </a:t>
            </a:r>
            <a:fld id="{00000000-1234-1234-1234-123412341234}" type="slidenum">
              <a:rPr lang="en"/>
              <a:t>‹#›</a:t>
            </a:fld>
            <a:r>
              <a:rPr lang="en"/>
              <a:t> Header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"/>
              <a:buChar char="●"/>
              <a:defRPr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○"/>
              <a:defRPr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Char char="■"/>
              <a:defRPr sz="16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Char char="●"/>
              <a:defRPr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○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■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●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○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Roboto"/>
              <a:buChar char="■"/>
              <a:defRPr sz="11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7959948" y="4623425"/>
            <a:ext cx="96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Aga </a:t>
            </a:r>
            <a:fld id="{00000000-1234-1234-1234-123412341234}" type="slidenum">
              <a:rPr lang="en"/>
              <a:t>‹#›</a:t>
            </a:fld>
            <a:r>
              <a:rPr lang="en"/>
              <a:t> Header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1033475" y="937294"/>
            <a:ext cx="7515300" cy="10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Systém Krameriů v NK ČR </a:t>
            </a:r>
            <a:endParaRPr/>
          </a:p>
        </p:txBody>
      </p:sp>
      <p:sp>
        <p:nvSpPr>
          <p:cNvPr id="166" name="Google Shape;166;p27"/>
          <p:cNvSpPr txBox="1"/>
          <p:nvPr>
            <p:ph idx="2" type="subTitle"/>
          </p:nvPr>
        </p:nvSpPr>
        <p:spPr>
          <a:xfrm>
            <a:off x="2857625" y="3654375"/>
            <a:ext cx="3867000" cy="4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Mgr. Zdenko Vozár</a:t>
            </a:r>
            <a:endParaRPr/>
          </a:p>
        </p:txBody>
      </p:sp>
      <p:sp>
        <p:nvSpPr>
          <p:cNvPr id="167" name="Google Shape;167;p27"/>
          <p:cNvSpPr txBox="1"/>
          <p:nvPr>
            <p:ph idx="2" type="subTitle"/>
          </p:nvPr>
        </p:nvSpPr>
        <p:spPr>
          <a:xfrm>
            <a:off x="2857625" y="2825975"/>
            <a:ext cx="4263000" cy="4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Zasedání VISK 7, Klementinum 4.11.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/>
          <p:nvPr>
            <p:ph idx="4294967295" type="title"/>
          </p:nvPr>
        </p:nvSpPr>
        <p:spPr>
          <a:xfrm>
            <a:off x="54275" y="544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DNNT Systém pre knihovne</a:t>
            </a:r>
            <a:endParaRPr/>
          </a:p>
        </p:txBody>
      </p:sp>
      <p:sp>
        <p:nvSpPr>
          <p:cNvPr id="227" name="Google Shape;227;p36"/>
          <p:cNvSpPr txBox="1"/>
          <p:nvPr>
            <p:ph idx="1" type="body"/>
          </p:nvPr>
        </p:nvSpPr>
        <p:spPr>
          <a:xfrm>
            <a:off x="5477525" y="4435925"/>
            <a:ext cx="35358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Zdenko Vozár, 2.11.2019</a:t>
            </a:r>
            <a:endParaRPr sz="1600"/>
          </a:p>
        </p:txBody>
      </p:sp>
      <p:pic>
        <p:nvPicPr>
          <p:cNvPr id="228" name="Google Shape;2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000" y="782875"/>
            <a:ext cx="7129675" cy="34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729450" y="843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Plánované</a:t>
            </a:r>
            <a:r>
              <a:rPr lang="en"/>
              <a:t> zmeny na 2020-2021</a:t>
            </a:r>
            <a:endParaRPr/>
          </a:p>
        </p:txBody>
      </p: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729450" y="13785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Migrácia na novú HW infraštruktúru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Dokončenie užívateľskej migrácie Krameria 3 do K5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Vytvorenie DNNT siete a spustenie do plnej (?) prevádzky:</a:t>
            </a:r>
            <a:endParaRPr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1. U členov UKR</a:t>
            </a:r>
            <a:endParaRPr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2. V centrálnych a Krajských knihovniach</a:t>
            </a:r>
            <a:endParaRPr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3. Okresných, mestských a ďalších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Nové rozdelenie úloh backendových serverov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Testovanie migrácie na K6.2 (stabilná)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Získanie zdrojov na Image server kluster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CI/CD integrácia a pružné nasadzovanie systému Kramerius podľa rôznych prostredí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>
            <p:ph type="title"/>
          </p:nvPr>
        </p:nvSpPr>
        <p:spPr>
          <a:xfrm>
            <a:off x="1033475" y="937294"/>
            <a:ext cx="7515300" cy="10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Systém Krameriů v NK ČR </a:t>
            </a:r>
            <a:endParaRPr/>
          </a:p>
        </p:txBody>
      </p:sp>
      <p:sp>
        <p:nvSpPr>
          <p:cNvPr id="240" name="Google Shape;240;p38"/>
          <p:cNvSpPr txBox="1"/>
          <p:nvPr>
            <p:ph idx="2" type="subTitle"/>
          </p:nvPr>
        </p:nvSpPr>
        <p:spPr>
          <a:xfrm>
            <a:off x="2857625" y="3654375"/>
            <a:ext cx="3867000" cy="4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Mgr. </a:t>
            </a:r>
            <a:r>
              <a:rPr lang="en"/>
              <a:t>Zdenko Vozár</a:t>
            </a:r>
            <a:endParaRPr/>
          </a:p>
        </p:txBody>
      </p:sp>
      <p:sp>
        <p:nvSpPr>
          <p:cNvPr id="241" name="Google Shape;241;p38"/>
          <p:cNvSpPr txBox="1"/>
          <p:nvPr>
            <p:ph idx="2" type="subTitle"/>
          </p:nvPr>
        </p:nvSpPr>
        <p:spPr>
          <a:xfrm>
            <a:off x="2857625" y="2825975"/>
            <a:ext cx="4263000" cy="4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Zasedání VISK 7, Klementinum 4.11. 2019</a:t>
            </a:r>
            <a:endParaRPr/>
          </a:p>
        </p:txBody>
      </p:sp>
      <p:sp>
        <p:nvSpPr>
          <p:cNvPr id="242" name="Google Shape;242;p38"/>
          <p:cNvSpPr txBox="1"/>
          <p:nvPr/>
        </p:nvSpPr>
        <p:spPr>
          <a:xfrm>
            <a:off x="2697600" y="1970400"/>
            <a:ext cx="43488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Ďakujem za pozornosť.</a:t>
            </a:r>
            <a:endParaRPr b="1" sz="18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type="title"/>
          </p:nvPr>
        </p:nvSpPr>
        <p:spPr>
          <a:xfrm>
            <a:off x="729450" y="843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Aplikácia  Kramerius</a:t>
            </a:r>
            <a:endParaRPr/>
          </a:p>
        </p:txBody>
      </p: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466875" y="1545825"/>
            <a:ext cx="8538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Vyvíjaná Vývojovým tímom (ved. KNAV, úč. NK ČR, MZK, NLK, MP ..)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Open source systém GNU GPL v3.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Aktuálna verzia K5 v BE vychádza z K4 (posledná stabilná 5.42/2018)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Behom 2019 malo dôjsť k nasadeniu K6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Release ale stiahnutý, koncom októbra vydaná nová verzia K6.1 alfa - zmena BE architektúry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Zmena koncepcie - modularizácia -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2018 vydaný Užívateľský klient (UK) s viacerými releasmi v roku 2019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2020 sa pripravuje Administrátorský klient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Úloha-proof of concept pro migráciu veľkých inštancií z. r. 2016 trvá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212025" y="8355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Kramerius NK ČR	v číslach</a:t>
            </a:r>
            <a:endParaRPr/>
          </a:p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729450" y="1568975"/>
            <a:ext cx="37038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Distribuovaná inštalácia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Tristný stav v. r. 2018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Obrovská inštancia ktorá rastie: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99 TB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DBs: 2,6 TB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58 000 000 stránok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198 000 monografií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Cez 3 000 periodík</a:t>
            </a:r>
            <a:endParaRPr/>
          </a:p>
        </p:txBody>
      </p:sp>
      <p:pic>
        <p:nvPicPr>
          <p:cNvPr id="180" name="Google Shape;180;p2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250" y="1475800"/>
            <a:ext cx="4501275" cy="278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729450" y="843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Uskutočnené zmeny</a:t>
            </a:r>
            <a:endParaRPr/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729450" y="15689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Optimalizácia PgSQL resource indexu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Migrácia SOLR na nový server, povýšenie engine a schémy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Prechod z K5.39 na K5.42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Rozšírenie importnej logiky z linky NDK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Úprava reindexácia rozsiahlych titulov pre non-kontinuálne spracovanie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Záťažové testy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Zavedenie a aktualizácia Užívateľského klienta (flavor NDK)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Citácie podľa normy ČSN  ISO 690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Stará digitalizácia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idx="4294967295" type="title"/>
          </p:nvPr>
        </p:nvSpPr>
        <p:spPr>
          <a:xfrm>
            <a:off x="6500750" y="1808850"/>
            <a:ext cx="2581500" cy="9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Redesign systému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NDK</a:t>
            </a:r>
            <a:endParaRPr/>
          </a:p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6072850" y="4562925"/>
            <a:ext cx="35358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Zdenko Vozár, 2.11.2019</a:t>
            </a:r>
            <a:endParaRPr sz="1600"/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25" y="46125"/>
            <a:ext cx="6066801" cy="505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idx="4294967295" type="title"/>
          </p:nvPr>
        </p:nvSpPr>
        <p:spPr>
          <a:xfrm>
            <a:off x="66150" y="6880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Štruktúra  NDK + DNNT</a:t>
            </a:r>
            <a:endParaRPr sz="2400"/>
          </a:p>
        </p:txBody>
      </p:sp>
      <p:sp>
        <p:nvSpPr>
          <p:cNvPr id="199" name="Google Shape;199;p32"/>
          <p:cNvSpPr txBox="1"/>
          <p:nvPr>
            <p:ph idx="1" type="body"/>
          </p:nvPr>
        </p:nvSpPr>
        <p:spPr>
          <a:xfrm>
            <a:off x="152400" y="4797576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Z. Vozár, Zasedání VISK 7, Klementinum 4.11. 2019 , Kvalif. odhad</a:t>
            </a:r>
            <a:endParaRPr sz="1200"/>
          </a:p>
        </p:txBody>
      </p:sp>
      <p:pic>
        <p:nvPicPr>
          <p:cNvPr id="200" name="Google Shape;200;p3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900" y="3034725"/>
            <a:ext cx="3091500" cy="191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2522" y="565676"/>
            <a:ext cx="4518004" cy="230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2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0246" y="2835900"/>
            <a:ext cx="3822552" cy="2395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756400"/>
            <a:ext cx="3684518" cy="227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48150" y="46317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Z. Vozár, Zasedání VISK 7, Klementinum 4.11. 2019</a:t>
            </a:r>
            <a:endParaRPr/>
          </a:p>
        </p:txBody>
      </p:sp>
      <p:pic>
        <p:nvPicPr>
          <p:cNvPr id="209" name="Google Shape;20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000" y="468275"/>
            <a:ext cx="6548399" cy="402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48150" y="46317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Z. Vozár, Zasedání VISK 7, Klementinum 4.11. 2019</a:t>
            </a:r>
            <a:endParaRPr/>
          </a:p>
        </p:txBody>
      </p:sp>
      <p:pic>
        <p:nvPicPr>
          <p:cNvPr id="215" name="Google Shape;2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892998" cy="432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48150" y="46317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Z. Vozár, Zasedání VISK 7, Klementinum 4.11. 2019</a:t>
            </a:r>
            <a:endParaRPr/>
          </a:p>
        </p:txBody>
      </p:sp>
      <p:pic>
        <p:nvPicPr>
          <p:cNvPr id="221" name="Google Shape;2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68400"/>
            <a:ext cx="6972506" cy="432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K Styl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NK Styl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