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9" r:id="rId4"/>
    <p:sldId id="267" r:id="rId5"/>
    <p:sldId id="260" r:id="rId6"/>
    <p:sldId id="271" r:id="rId7"/>
    <p:sldId id="268" r:id="rId8"/>
    <p:sldId id="269" r:id="rId9"/>
    <p:sldId id="274" r:id="rId10"/>
    <p:sldId id="275" r:id="rId11"/>
    <p:sldId id="270" r:id="rId12"/>
    <p:sldId id="273" r:id="rId13"/>
    <p:sldId id="265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AC1A-1D34-4DA3-9404-3D2157CC9E8E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1FDE6-A392-4CCD-B87F-7599EE4AD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1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26F76-DA66-43C8-8FF9-F5AD876C9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EA084-2DED-4E8D-BBD8-C42055AF6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1DC81-099E-43FB-AE76-F0CD52A2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219" y="6356350"/>
            <a:ext cx="7031182" cy="365125"/>
          </a:xfrm>
        </p:spPr>
        <p:txBody>
          <a:bodyPr/>
          <a:lstStyle/>
          <a:p>
            <a:r>
              <a:rPr lang="cs-CZ" dirty="0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FF04B8-B38C-45FA-85A5-DA140FEF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37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DE36F-7F4D-40DF-9BA1-6C73C20C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694E27-C795-4D0F-85AA-A0D993C2E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6F89E2-1D2D-476C-8974-7358461F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41B6C-DCB4-4BC4-9B59-4031A2250AC2}" type="datetime1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7B4EC-444B-4BFE-9AFA-5E8EBC2B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DDB1FD-491C-4E5B-85B1-DD0DA30E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F641C5-AB1E-4A66-94A5-7E6CBF931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4ABD1B-7750-486B-BF02-987F8AC3C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6E9D2-01E0-449F-BA63-2B267EE2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CE978-EE1A-4204-8A5F-C611BA5A3A39}" type="datetime1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20EA1-8559-473B-863F-053C8812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ADA277-C01D-4590-8B80-3DECFA0B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9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920E0-3C20-46C2-8CF6-8A05AB07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B02E5-5E18-4230-B206-54DD9BF2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B5575-D48F-4088-AF2A-D454205B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2F069-6E63-4B90-8B9E-6E56634BFA83}" type="datetime1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058C4-7542-4D15-9A3E-CEEA3FB2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BE143B-6ADA-4E1D-898A-1D45C5C9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2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9199A-0FDA-49CA-BE6F-0EC17F69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B32CD5-0CDA-407F-9C3B-97CEDEE2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5FD54D-C6D5-431B-B314-BED4E51C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DCD8-625E-4675-922B-E48434C3EE31}" type="datetime1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8DDA3-29E3-43C6-A5CE-9ACC1C8C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B472EF-3951-4D0F-BAAF-7E1C6370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19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E159B-BFB2-473C-BE6C-B303D29E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E5047-51CD-470D-94FD-9FC04C4EF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2CBC0F-C7EC-4BAA-8FDF-3DD5BE1F0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A3770D-AB83-47F2-B727-DA84BD0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03102-DEC5-4D22-B3B5-8F5101E7E593}" type="datetime1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615C49-1A43-4883-9FF3-372F8007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E42BEF-0532-436D-AEF9-08BE3D3B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4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9016A-4129-4794-A311-6FC64667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81915D-D01C-475B-A7E1-6C2ABB43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09EBBA-7EDF-4D5E-BB78-ACC261C53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7313F9-BD7D-4C31-832E-3CFFE231E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2B12A1-BC98-489B-95D9-E146CA25E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E68CAF-6F04-41EC-805E-C0FBC9E5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F4B4F-9B08-4033-87E9-A19B2DF51D43}" type="datetime1">
              <a:rPr lang="cs-CZ" smtClean="0"/>
              <a:t>07.11.2023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780630-5407-488F-A355-E479D5FD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5062C4-D2E8-46D7-9202-CA4631C7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0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DEA87-70EC-42C0-B870-71005E52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B9FC8F-93BD-4432-A62E-3834B1D4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53C71-F61A-4A84-9313-80CDFA15273D}" type="datetime1">
              <a:rPr lang="cs-CZ" smtClean="0"/>
              <a:t>07.11.2023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825B36-60BD-4A7F-B6D1-F2FE1BC5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EC1C77-F68E-4AFB-9FFF-1353002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5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F9E949-E71E-4281-ACB5-4482E7A6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AFD8F-5F86-4030-8B54-EC5968848CB4}" type="datetime1">
              <a:rPr lang="cs-CZ" smtClean="0"/>
              <a:t>07.11.2023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964525-2C7D-4AE3-B559-1670239C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A853C1-2D9E-49A3-A389-7C27C27F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90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F2AA5-B707-4567-9422-D5CED660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5848F-6FFC-4763-B8A6-1E97CE2E4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75A151-5897-4953-AC09-4214F2A24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0C154D-4BD7-48C9-A68F-8F2A79B6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5840B-C290-422D-BC70-AB5010C3963A}" type="datetime1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D8F3E5-3AD1-4664-9FD4-48360D3F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993731-89C4-4BAE-8F5E-C3B9CFC7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1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84BF2-5388-499E-A37F-DA3EDAF9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11110B-60E9-44DB-919C-8F3F796B9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EF7D9D-7110-44DC-B641-6307CF2C2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D330F8-8FC6-461F-A790-60C2FAE5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C6F03-A82F-4C80-BF86-ABA5D3FCBF6C}" type="datetime1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CA27B6-158F-45B5-85FA-B04BB130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BB638F-E6A6-4E98-893C-D4E8FCEF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6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B4B18F-996F-4AC0-8B55-C2C628AB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995C88-2451-42A6-9552-FDC0B0B9C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59F2E-1A8A-4A0A-BDAF-B506DE8F6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3A5"/>
                </a:solidFill>
              </a:defRPr>
            </a:lvl1pPr>
          </a:lstStyle>
          <a:p>
            <a:r>
              <a:rPr lang="cs-CZ" dirty="0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BDF63-EB76-49DB-9758-940EBA644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A5"/>
                </a:solidFill>
              </a:defRPr>
            </a:lvl1pPr>
          </a:lstStyle>
          <a:p>
            <a:fld id="{BCA0D90F-69EA-4A26-A76B-2AAC1ACA1F9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itka.neoralova@nkp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drei.Kazanskii@nkp.cz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9466B-444B-4E50-B010-C4FFFB811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545"/>
            <a:ext cx="9144000" cy="18474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Vysoušení dokumentů ve víceúčelové vakuové komoře a vakuových baličkách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4FB933-6B5B-4C05-B1F5-70193A43C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692"/>
            <a:ext cx="9144000" cy="1655762"/>
          </a:xfrm>
        </p:spPr>
        <p:txBody>
          <a:bodyPr>
            <a:normAutofit/>
          </a:bodyPr>
          <a:lstStyle/>
          <a:p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641423-989A-4E43-A4F7-54672121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49"/>
            <a:ext cx="104394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Jitka Neoralová, Oddělení vývoje a výzkumných laboratoří, 8. 10. 2023</a:t>
            </a:r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9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procesu sušení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10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CC7A34-66B1-4DA7-8213-8C46E277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44957"/>
            <a:ext cx="9970671" cy="48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Omezení vakuového sušení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11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C7F4B7D-0C09-4D66-ABAC-E8D201D38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165" y="1615569"/>
            <a:ext cx="10370635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Fotografické a zvukové materiály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Křídový papír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Neseparované zmrzlé bloky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Vakuové baličky mohou způsobit zploštění plastických prvků</a:t>
            </a:r>
          </a:p>
        </p:txBody>
      </p:sp>
    </p:spTree>
    <p:extLst>
      <p:ext uri="{BB962C8B-B14F-4D97-AF65-F5344CB8AC3E}">
        <p14:creationId xmlns:p14="http://schemas.microsoft.com/office/powerpoint/2010/main" val="238396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Nabídka služeb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12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64817AC-540B-4191-8BFE-93303886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732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 den sušení v komoře s kapacitou 2 m</a:t>
            </a:r>
            <a:r>
              <a:rPr lang="cs-CZ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dirty="0"/>
              <a:t>za 2 137,- s DPH</a:t>
            </a:r>
          </a:p>
          <a:p>
            <a:pPr marL="0" indent="0">
              <a:buNone/>
            </a:pPr>
            <a:r>
              <a:rPr lang="cs-CZ" dirty="0"/>
              <a:t>	- 1 cyklus cca 14 dní při plné kapacitě</a:t>
            </a:r>
          </a:p>
          <a:p>
            <a:r>
              <a:rPr lang="cs-CZ" dirty="0"/>
              <a:t>Sušení 1 knihy do A5 ve stolní vakuové baličce cca 900,- Kč s DPH</a:t>
            </a:r>
          </a:p>
          <a:p>
            <a:r>
              <a:rPr lang="cs-CZ" dirty="0"/>
              <a:t>Sušení 1 knihy do A3 ve velké vakuové baličce cca 937,- Kč s DPH</a:t>
            </a:r>
          </a:p>
          <a:p>
            <a:pPr marL="0" indent="0">
              <a:buNone/>
            </a:pPr>
            <a:r>
              <a:rPr lang="cs-CZ" dirty="0"/>
              <a:t> - Prokládání cca 4x předsušeným filtračním papírem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76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F5966A-AE9F-4AA0-8C14-8ED8C9EB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9081655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DC4F37-5A06-4E8F-B948-DB8CFAA2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13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D7C9FDF-F943-4001-AE4D-38AC57CEA0FC}"/>
              </a:ext>
            </a:extLst>
          </p:cNvPr>
          <p:cNvSpPr txBox="1">
            <a:spLocks/>
          </p:cNvSpPr>
          <p:nvPr/>
        </p:nvSpPr>
        <p:spPr>
          <a:xfrm>
            <a:off x="838200" y="3248891"/>
            <a:ext cx="2313709" cy="7481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13536F-09C1-4FB3-8A26-1F26F80D3EE3}"/>
              </a:ext>
            </a:extLst>
          </p:cNvPr>
          <p:cNvSpPr txBox="1">
            <a:spLocks/>
          </p:cNvSpPr>
          <p:nvPr/>
        </p:nvSpPr>
        <p:spPr>
          <a:xfrm>
            <a:off x="838200" y="4054475"/>
            <a:ext cx="9621644" cy="1933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Jitka Neoralová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OVVL,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jitka.neoralova@nkp.cz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221 663 582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Andrei Kazanskii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Konzervátor,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andrei.kazanskii@nkp.cz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221 663 384</a:t>
            </a:r>
          </a:p>
        </p:txBody>
      </p:sp>
    </p:spTree>
    <p:extLst>
      <p:ext uri="{BB962C8B-B14F-4D97-AF65-F5344CB8AC3E}">
        <p14:creationId xmlns:p14="http://schemas.microsoft.com/office/powerpoint/2010/main" val="46033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9466B-444B-4E50-B010-C4FFFB811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545"/>
            <a:ext cx="9144000" cy="18474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F37A74E-60F7-411D-90CD-131553E07095}"/>
              </a:ext>
            </a:extLst>
          </p:cNvPr>
          <p:cNvSpPr txBox="1">
            <a:spLocks/>
          </p:cNvSpPr>
          <p:nvPr/>
        </p:nvSpPr>
        <p:spPr>
          <a:xfrm>
            <a:off x="876300" y="6492875"/>
            <a:ext cx="1043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Jitka Neoralová, Oddělení vývoje a výzkumných laboratoří, 8. 10.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4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Povodně 2002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769"/>
            <a:ext cx="7246434" cy="360319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Zasaženo více jak 40 knihoven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Zamraženo přes 140 000 svazků v mrazírnách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Poptávka po bezpečné metodě sušení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Lyofilizace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zamražené svazky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Vakuové sušení a řízená atmosféra pro mokré dokumenty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2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DD72F8-08B9-4F04-9422-94EA3F550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1" y="1108971"/>
            <a:ext cx="3775204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Vakuové baličky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82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3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6" name="Picture 5" descr="C:\Dokumenty\svet2003\vakuoveba4.JPG">
            <a:extLst>
              <a:ext uri="{FF2B5EF4-FFF2-40B4-BE49-F238E27FC236}">
                <a16:creationId xmlns:a16="http://schemas.microsoft.com/office/drawing/2014/main" id="{3DD0959D-EB5C-4507-B129-390E5A55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3598"/>
            <a:ext cx="4512545" cy="338470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F5E1CD-D6BE-438C-A355-3A5F1472E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47" y="1494637"/>
            <a:ext cx="5964889" cy="44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Vakuová komora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05400" cy="408452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Poptávka po vyšší kapacitě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Mellonovy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nadace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Vakuové vymrazování (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lyofilizace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Vakuové sušení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Sušení v řízené atmosféře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dezinfekci, dezinsekci či kondicionování.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4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1A008E-CDD7-48CC-961B-4288189AA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8911" y="1490847"/>
            <a:ext cx="5773620" cy="3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3595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vlastní komora a nosná konstrukce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 pro fixaci dokumentů a dodávku tepla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vývěva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vymrazovací systém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klimatizační systém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 pro dodávku dusíku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 pro sběr odpadní vody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dezinfekční systému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řídícího systému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5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50BF216-902D-4F8E-9EEF-4B48BE4A6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15" y="1615568"/>
            <a:ext cx="559058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5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6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78CD5B2-6E6B-4DE3-B9AE-178F83FD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34699"/>
            <a:ext cx="4556769" cy="302651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2054D19-246A-48E8-8491-ADCF50838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27" y="1640275"/>
            <a:ext cx="6018409" cy="40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– fixace knihy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034" y="1615569"/>
            <a:ext cx="4603595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Kniha je obložena savým papírem a netkanou textilií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Vložena mezi topné panely, dříve neglazované dlaždice, vybavené tepelným senzorem a konektorem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Sendvič je vložen do ocelového držáku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Celý sloupec je zatížen ocelovým plechem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7</a:t>
            </a:fld>
            <a:endParaRPr lang="cs-CZ" dirty="0">
              <a:solidFill>
                <a:srgbClr val="0083A5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A7F5F048-B88F-442E-87DB-AC6AC31733E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736416"/>
            <a:ext cx="3282950" cy="1249363"/>
            <a:chOff x="2498" y="2070"/>
            <a:chExt cx="6960" cy="978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A46BC5-D662-4A30-B268-5DAEC099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2070"/>
              <a:ext cx="6960" cy="1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5505F4B-D352-434A-BD1F-C24FDEB37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233"/>
              <a:ext cx="240" cy="1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4B7DCCCE-F6A8-446A-8A2C-3FA870005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" y="2233"/>
              <a:ext cx="240" cy="1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7E6F6D2E-839D-49A4-860C-B078294A8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2396"/>
              <a:ext cx="6960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Rectangle 12" descr="Úzký vodorovný">
              <a:extLst>
                <a:ext uri="{FF2B5EF4-FFF2-40B4-BE49-F238E27FC236}">
                  <a16:creationId xmlns:a16="http://schemas.microsoft.com/office/drawing/2014/main" id="{125DB956-B703-439B-AF72-067395C61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722"/>
              <a:ext cx="6360" cy="163"/>
            </a:xfrm>
            <a:prstGeom prst="rect">
              <a:avLst/>
            </a:prstGeom>
            <a:pattFill prst="narHorz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0F586000-87AF-4A48-810F-9D76012CC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3048"/>
              <a:ext cx="68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" name="Rectangle 14" descr="Světlý vodorovný">
            <a:extLst>
              <a:ext uri="{FF2B5EF4-FFF2-40B4-BE49-F238E27FC236}">
                <a16:creationId xmlns:a16="http://schemas.microsoft.com/office/drawing/2014/main" id="{1EF034BC-165A-4D6F-BD44-3BF95D9D4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513" y="3166994"/>
            <a:ext cx="2320925" cy="831850"/>
          </a:xfrm>
          <a:prstGeom prst="rect">
            <a:avLst/>
          </a:prstGeom>
          <a:pattFill prst="ltHorz">
            <a:fgClr>
              <a:srgbClr val="FF99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E226CA6E-F451-4D6E-B04F-D77966478823}"/>
              </a:ext>
            </a:extLst>
          </p:cNvPr>
          <p:cNvGrpSpPr>
            <a:grpSpLocks/>
          </p:cNvGrpSpPr>
          <p:nvPr/>
        </p:nvGrpSpPr>
        <p:grpSpPr bwMode="auto">
          <a:xfrm rot="-10800000">
            <a:off x="943512" y="4221906"/>
            <a:ext cx="3282950" cy="1249362"/>
            <a:chOff x="2498" y="2070"/>
            <a:chExt cx="6960" cy="978"/>
          </a:xfrm>
        </p:grpSpPr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5A44947-D438-451B-A0E6-DE7D69163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2070"/>
              <a:ext cx="6960" cy="1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1BE36E17-340E-4619-9513-C94791139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233"/>
              <a:ext cx="240" cy="1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B1330C40-C8DD-4DF3-95EC-91969A8C2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" y="2233"/>
              <a:ext cx="240" cy="1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FD69E966-25FC-4298-9577-75817782C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2396"/>
              <a:ext cx="6960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Rectangle 20" descr="Úzký vodorovný">
              <a:extLst>
                <a:ext uri="{FF2B5EF4-FFF2-40B4-BE49-F238E27FC236}">
                  <a16:creationId xmlns:a16="http://schemas.microsoft.com/office/drawing/2014/main" id="{6F57CF72-4BC1-4BD7-BCEC-5BC55EAFB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722"/>
              <a:ext cx="6360" cy="163"/>
            </a:xfrm>
            <a:prstGeom prst="rect">
              <a:avLst/>
            </a:prstGeom>
            <a:pattFill prst="narHorz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ADBB137E-7E20-422E-8D8F-382B98556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3048"/>
              <a:ext cx="68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" name="Text Box 22">
            <a:extLst>
              <a:ext uri="{FF2B5EF4-FFF2-40B4-BE49-F238E27FC236}">
                <a16:creationId xmlns:a16="http://schemas.microsoft.com/office/drawing/2014/main" id="{900AF05A-EA5C-4077-ADEB-9DD54150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786" y="1674371"/>
            <a:ext cx="2235190" cy="582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Keramická deska s distančními vložkami</a:t>
            </a:r>
            <a:endParaRPr lang="en-US" alt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1DEFDF51-0BC1-4024-B09A-17BCD3ADC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260" y="2440361"/>
            <a:ext cx="2229402" cy="509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 anchor="ctr" anchorCtr="1"/>
          <a:lstStyle/>
          <a:p>
            <a:pPr algn="ctr"/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Filtrační</a:t>
            </a:r>
            <a:r>
              <a:rPr lang="cs-CZ" altLang="cs-CZ" sz="800" b="0" dirty="0"/>
              <a:t> </a:t>
            </a: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papír</a:t>
            </a:r>
          </a:p>
          <a:p>
            <a:pPr algn="ctr"/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Netkaná</a:t>
            </a:r>
            <a:r>
              <a:rPr lang="cs-CZ" altLang="cs-CZ" sz="800" dirty="0"/>
              <a:t> </a:t>
            </a: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textilie</a:t>
            </a:r>
            <a:endParaRPr lang="en-US" alt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7132544A-BD0D-436A-8101-55FF1769E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785" y="3137694"/>
            <a:ext cx="2229401" cy="582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Knižní</a:t>
            </a:r>
            <a:r>
              <a:rPr lang="cs-CZ" altLang="cs-CZ" sz="800" b="0" dirty="0"/>
              <a:t> </a:t>
            </a: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endParaRPr lang="en-US" alt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42A0BA4D-E0AD-4F90-A9D1-8218B74B49E9}"/>
              </a:ext>
            </a:extLst>
          </p:cNvPr>
          <p:cNvCxnSpPr>
            <a:stCxn id="21" idx="1"/>
          </p:cNvCxnSpPr>
          <p:nvPr/>
        </p:nvCxnSpPr>
        <p:spPr>
          <a:xfrm flipH="1">
            <a:off x="4121150" y="1965677"/>
            <a:ext cx="278636" cy="83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017F403-FD80-4391-A793-56B16964082B}"/>
              </a:ext>
            </a:extLst>
          </p:cNvPr>
          <p:cNvCxnSpPr/>
          <p:nvPr/>
        </p:nvCxnSpPr>
        <p:spPr>
          <a:xfrm flipH="1">
            <a:off x="4099550" y="2829723"/>
            <a:ext cx="278636" cy="83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540E8B87-6405-49CA-8CBC-546FA6F97F23}"/>
              </a:ext>
            </a:extLst>
          </p:cNvPr>
          <p:cNvCxnSpPr/>
          <p:nvPr/>
        </p:nvCxnSpPr>
        <p:spPr>
          <a:xfrm flipH="1">
            <a:off x="4118624" y="2573892"/>
            <a:ext cx="278636" cy="83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1CA3CBD-C03B-4A5E-B575-4137E0AAD7B1}"/>
              </a:ext>
            </a:extLst>
          </p:cNvPr>
          <p:cNvCxnSpPr>
            <a:cxnSpLocks/>
          </p:cNvCxnSpPr>
          <p:nvPr/>
        </p:nvCxnSpPr>
        <p:spPr>
          <a:xfrm flipH="1">
            <a:off x="3894793" y="3371813"/>
            <a:ext cx="502467" cy="170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0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procesu sušení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165" y="1615569"/>
            <a:ext cx="10370635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Řídící software s dálkovým přístupem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Senzory teploty, vlhkosti a tlaku v komoře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Senzory teploty a vlhkosti v knihách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Manuální nastavení i automatické 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kontrola rychleji a pomaleji schnoucích dokumentů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8</a:t>
            </a:fld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3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procesu sušení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83A5"/>
                </a:solidFill>
              </a:rPr>
              <a:t>Jitka Neoralová,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9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F735D93-8536-4630-9248-63423800C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13030"/>
            <a:ext cx="10014906" cy="4943318"/>
          </a:xfrm>
        </p:spPr>
      </p:pic>
    </p:spTree>
    <p:extLst>
      <p:ext uri="{BB962C8B-B14F-4D97-AF65-F5344CB8AC3E}">
        <p14:creationId xmlns:p14="http://schemas.microsoft.com/office/powerpoint/2010/main" val="2163135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428</Words>
  <Application>Microsoft Office PowerPoint</Application>
  <PresentationFormat>Širokoúhlá obrazovka</PresentationFormat>
  <Paragraphs>92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Motiv Office</vt:lpstr>
      <vt:lpstr>Vysoušení dokumentů ve víceúčelové vakuové komoře a vakuových baličkách</vt:lpstr>
      <vt:lpstr>Povodně 2002</vt:lpstr>
      <vt:lpstr>Vakuové baličky</vt:lpstr>
      <vt:lpstr>Vakuová komora</vt:lpstr>
      <vt:lpstr>Konstrukce</vt:lpstr>
      <vt:lpstr>Konstrukce</vt:lpstr>
      <vt:lpstr>Konstrukce – fixace knihy</vt:lpstr>
      <vt:lpstr>Řízení procesu sušení</vt:lpstr>
      <vt:lpstr>Řízení procesu sušení</vt:lpstr>
      <vt:lpstr>Řízení procesu sušení</vt:lpstr>
      <vt:lpstr>Omezení vakuového sušení</vt:lpstr>
      <vt:lpstr>Nabídka služeb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(1–2 řádky)</dc:title>
  <dc:creator>Eliášová Tereza</dc:creator>
  <cp:lastModifiedBy>Neoralová Jitka</cp:lastModifiedBy>
  <cp:revision>18</cp:revision>
  <dcterms:created xsi:type="dcterms:W3CDTF">2023-02-20T12:23:10Z</dcterms:created>
  <dcterms:modified xsi:type="dcterms:W3CDTF">2023-11-07T18:30:50Z</dcterms:modified>
</cp:coreProperties>
</file>