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Century Schoolbook" panose="020406040505050203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825120c2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9825120c25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9825120c25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825120c2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29825120c2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29825120c25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Mládí – Pražské dechové kvinteto, Smetáček hoboj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Pochod ke slavnostem shakespearovým - Nahrávka z 30. let 20. stol., Ultraphon, dirigent Smetáček, FOK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Náš poklad – zajímavé nahrávky</a:t>
            </a:r>
            <a:endParaRPr/>
          </a:p>
        </p:txBody>
      </p:sp>
      <p:sp>
        <p:nvSpPr>
          <p:cNvPr id="213" name="Google Shape;21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významný českého dirigent, hobojista, sbormistr, pedagog, muzikolog a skladatel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cs-CZ"/>
              <a:t>na pražské konzervatoři </a:t>
            </a:r>
            <a:r>
              <a:rPr lang="cs-CZ" b="1"/>
              <a:t>studoval hru na hoboj, skladbu a dirigování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cs-CZ"/>
              <a:t>1928 založil a vedl </a:t>
            </a:r>
            <a:r>
              <a:rPr lang="cs-CZ" b="1"/>
              <a:t>Pražské dechové kvinteto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cs-CZ"/>
              <a:t>ve 30. letech patřil k předním českým hobojistům a komorním hráčům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cs-CZ"/>
              <a:t>v roce 1942 se stal </a:t>
            </a:r>
            <a:r>
              <a:rPr lang="cs-CZ" b="1"/>
              <a:t>šéfdirigentem Symfonického orchestru FOK</a:t>
            </a:r>
            <a:r>
              <a:rPr lang="cs-CZ"/>
              <a:t> a zůstal jím až do roku 1972 a jako hostující dirigent spolupracoval až do své smrti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cs-CZ"/>
              <a:t>pohostinsky řídil mezi lety 1938–1983 </a:t>
            </a:r>
            <a:r>
              <a:rPr lang="cs-CZ" b="1"/>
              <a:t>téměř 100 různých zahraničních orchestrálních těles na všech kontinentech </a:t>
            </a:r>
            <a:r>
              <a:rPr lang="cs-CZ"/>
              <a:t>(oceňován jeho široký repertoár i jeho všestrannost)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cs-CZ"/>
              <a:t>na gramofonové desky nahrál rozsáhlý a žánrově pestrý repertoár téměř výlučně pro firmu Supraphon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cs-CZ"/>
              <a:t>vlastní kompozici se Václav Smetáček věnoval jen okrajově, řadu skladeb však zručně instrumentoval nebo zaranžoval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/>
              <a:t>2012 – digitalizace vinylových desek (pilot) na pobočce v Bohnicích, vznik malé zvukové laboratoře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 b="1"/>
              <a:t>2013 – Jana Navrátilová (ved. HUD) – možnost získat pozůstalost do fondu – už tehdy hl. cíl = digitalizace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 b="1"/>
              <a:t>2014 – vinylové desky uskladněny v Bohnicích, šelaky přesun na ÚK, problém: digitalizace šelakových desek (studio není vybaveno, odchod odborníků)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/>
              <a:t>2014-2021 – šelaky převezeny do Provaznické (DIGI), postupně ukládány do Koniáše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/>
              <a:t>podzim </a:t>
            </a:r>
            <a:r>
              <a:rPr lang="cs-CZ" b="1"/>
              <a:t>2021 příprava projektu do programu VISK 7 </a:t>
            </a:r>
            <a:r>
              <a:rPr lang="cs-CZ"/>
              <a:t>(Národní program digitalizace a dlouhodobé archivace dokumentů)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/>
              <a:t>spolupráce HUD, DIGI, NM-ČMH (garant)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/>
              <a:t>2022 - 1. fáze (132 000 Kč, dotace 88 000 Kč)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/>
              <a:t>digitalizováno 150 desek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/>
              <a:t>2023 - 2. fáze (173 000 Kč, dotace 112 000 Kč)</a:t>
            </a:r>
            <a:endParaRPr sz="1600"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/>
              <a:t>digitalizuje se 150 desek</a:t>
            </a: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latin typeface="Arial"/>
                <a:ea typeface="Arial"/>
                <a:cs typeface="Arial"/>
                <a:sym typeface="Arial"/>
              </a:rPr>
              <a:t>umytí desek (0,25 x 280 Kč)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reformátování (0,75 x 325 Kč)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tvorba metadat (1,25 x 420 Kč)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focení (0,1 x 290 Kč)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příprava dat (0,25 x 290 Kč)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kontrola (0,5 x 290 Kč)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podpora, export PSP, import do DK (0,25x375 Kč)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deska práce: 3,35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odvoz desek ve speciálních transportních boxech na pracoviště Národního muzea – Českého muzea hudby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odborné ošetření (v ultrasonické lázni skládající se z demineralizované vody a speciálního mycího prostředku)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focení na speciálním zařízení sestaveném pro práci s deskami (důraz se klade na zachycení tzv. matričních čísel na okruží etikety), fotí se samotná deska, obaly či booklety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digitalizace zvuku – správné vybavení,  zkušený zvukový inženýr (výběr správné jehly a závaží na přenosku</a:t>
            </a: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vzniká původní neupravený zvukový soubor</a:t>
            </a: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upravený zvukový soubor (ne matrice, ale výlisky - aplikace různých ekvalizačních křivek tak, aby se odstranilo praskání a šumy)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bg>
      <p:bgPr>
        <a:solidFill>
          <a:srgbClr val="343437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sz="2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2"/>
          </p:nvPr>
        </p:nvSpPr>
        <p:spPr>
          <a:xfrm>
            <a:off x="0" y="0"/>
            <a:ext cx="1129284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 rot="5400000">
            <a:off x="3383884" y="-293212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bg>
      <p:bgPr>
        <a:solidFill>
          <a:srgbClr val="343437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sz="7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ě obsahové části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é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A7A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niknihovna.cz/ml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etacek.cz/c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437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 descr="detail stránek knihy"/>
          <p:cNvPicPr preferRelativeResize="0"/>
          <p:nvPr/>
        </p:nvPicPr>
        <p:blipFill rotWithShape="1">
          <a:blip r:embed="rId3">
            <a:alphaModFix/>
          </a:blip>
          <a:srcRect l="28740" r="9544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>
            <a:spLocks noGrp="1"/>
          </p:cNvSpPr>
          <p:nvPr>
            <p:ph type="ctrTitle"/>
          </p:nvPr>
        </p:nvSpPr>
        <p:spPr>
          <a:xfrm>
            <a:off x="6744925" y="458975"/>
            <a:ext cx="4905600" cy="4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80"/>
              <a:buFont typeface="Century Schoolbook"/>
              <a:buNone/>
            </a:pPr>
            <a:r>
              <a:rPr lang="cs-CZ" sz="4580"/>
              <a:t>Digitalizace gramofonových desek z pozůstalosti dirigenta Václava Smetáčka</a:t>
            </a:r>
            <a:endParaRPr sz="4580"/>
          </a:p>
        </p:txBody>
      </p:sp>
      <p:sp>
        <p:nvSpPr>
          <p:cNvPr id="109" name="Google Shape;109;p15"/>
          <p:cNvSpPr txBox="1">
            <a:spLocks noGrp="1"/>
          </p:cNvSpPr>
          <p:nvPr>
            <p:ph type="ctrTitle"/>
          </p:nvPr>
        </p:nvSpPr>
        <p:spPr>
          <a:xfrm>
            <a:off x="6235875" y="4669025"/>
            <a:ext cx="5643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80"/>
              <a:buFont typeface="Century Schoolbook"/>
              <a:buNone/>
            </a:pPr>
            <a:r>
              <a:rPr lang="cs-CZ" sz="2680"/>
              <a:t>Kateřina Šírová Vojířová</a:t>
            </a:r>
            <a:endParaRPr sz="2680"/>
          </a:p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80"/>
              <a:buFont typeface="Century Schoolbook"/>
              <a:buNone/>
            </a:pPr>
            <a:r>
              <a:rPr lang="cs-CZ" sz="2680"/>
              <a:t>8. 11. 2023</a:t>
            </a:r>
            <a:endParaRPr sz="2680"/>
          </a:p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80"/>
              <a:buFont typeface="Century Schoolbook"/>
              <a:buNone/>
            </a:pPr>
            <a:r>
              <a:rPr lang="cs-CZ" sz="2680"/>
              <a:t>Seminář k VISK 4/7</a:t>
            </a:r>
            <a:endParaRPr sz="2680"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 l="33187" t="18057" r="11343" b="19548"/>
          <a:stretch/>
        </p:blipFill>
        <p:spPr>
          <a:xfrm>
            <a:off x="0" y="0"/>
            <a:ext cx="6096000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5"/>
          <p:cNvCxnSpPr/>
          <p:nvPr/>
        </p:nvCxnSpPr>
        <p:spPr>
          <a:xfrm>
            <a:off x="6099225" y="-12450"/>
            <a:ext cx="38100" cy="68709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2338" y="446803"/>
            <a:ext cx="4232420" cy="2821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3289" y="446803"/>
            <a:ext cx="4253066" cy="2835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627" y="3596667"/>
            <a:ext cx="4409841" cy="29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54622" y="3556000"/>
            <a:ext cx="4470401" cy="2980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cs-CZ" sz="4000"/>
              <a:t>Digitalizace gramodesek – metadata (dodavatel)</a:t>
            </a:r>
            <a:endParaRPr sz="4000"/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804692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cs-CZ"/>
              <a:t>kompletace dat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</a:pPr>
            <a:r>
              <a:rPr lang="cs-CZ"/>
              <a:t>zvukové soubory, fotografie etikety + OCR, údaje z katalogizace zpracovány v produkčním softwaru ProArc</a:t>
            </a:r>
            <a:endParaRPr/>
          </a:p>
          <a:p>
            <a:pPr marL="457200" lvl="1" indent="-1955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popis dle NDK standardu, postupně vzniká tzv. best of practice (plán zpřístupnit)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cs-CZ"/>
              <a:t>vznik tzv. NDK PSP balíček</a:t>
            </a:r>
            <a:endParaRPr/>
          </a:p>
          <a:p>
            <a:pPr marL="457200" lvl="1" indent="-812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6275" y="3539349"/>
            <a:ext cx="7366450" cy="273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4" name="Google Shape;194;p25"/>
          <p:cNvSpPr txBox="1"/>
          <p:nvPr/>
        </p:nvSpPr>
        <p:spPr>
          <a:xfrm>
            <a:off x="7545975" y="6385400"/>
            <a:ext cx="19968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import dat do ProArc</a:t>
            </a:r>
            <a:endParaRPr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25" y="1489950"/>
            <a:ext cx="10676652" cy="472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277925" y="365750"/>
            <a:ext cx="106767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cs-CZ" sz="4000"/>
              <a:t>Zpracování gramodesek v ProArc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cs-CZ" sz="4000"/>
              <a:t>Digitalizace gramodesek – zpřístupnění a ochrana (MKP)</a:t>
            </a:r>
            <a:endParaRPr sz="4000"/>
          </a:p>
        </p:txBody>
      </p:sp>
      <p:sp>
        <p:nvSpPr>
          <p:cNvPr id="208" name="Google Shape;208;p27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804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95580" algn="l" rtl="0">
              <a:spcBef>
                <a:spcPts val="1700"/>
              </a:spcBef>
              <a:spcAft>
                <a:spcPts val="0"/>
              </a:spcAft>
              <a:buSzPts val="1640"/>
              <a:buChar char="●"/>
            </a:pPr>
            <a:r>
              <a:rPr lang="cs-CZ" sz="2000"/>
              <a:t>balíček dat se nahraje do Digitální knihovny MKP a zveřejní dle autorského zákona</a:t>
            </a:r>
            <a:endParaRPr sz="2000"/>
          </a:p>
          <a:p>
            <a:pPr marL="182880" lvl="0" indent="-20574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cs-CZ" sz="2000"/>
              <a:t>ochrana</a:t>
            </a:r>
            <a:endParaRPr sz="2000"/>
          </a:p>
          <a:p>
            <a:pPr marL="457200" lvl="1" indent="-182880" algn="l" rtl="0"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desky v novém obalu a krabici ze speciální lepenky archivní kvality uloženy na vybraném místě v MKP</a:t>
            </a:r>
            <a:endParaRPr sz="1800"/>
          </a:p>
          <a:p>
            <a:pPr marL="457200" lvl="1" indent="-182880" algn="l" rtl="0"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digitální kopie jsou zálohovány na serverech MKP + odeslání dat do NKČR</a:t>
            </a:r>
            <a:endParaRPr sz="1800"/>
          </a:p>
          <a:p>
            <a:pPr marL="182880" lvl="0" indent="-195580" algn="l" rtl="0">
              <a:spcBef>
                <a:spcPts val="600"/>
              </a:spcBef>
              <a:spcAft>
                <a:spcPts val="0"/>
              </a:spcAft>
              <a:buSzPts val="1640"/>
              <a:buChar char="●"/>
            </a:pPr>
            <a:r>
              <a:rPr lang="cs-CZ" sz="2000"/>
              <a:t>obohacení online katalogu o skeny</a:t>
            </a:r>
            <a:endParaRPr sz="2000"/>
          </a:p>
          <a:p>
            <a:pPr marL="457200" lvl="1" indent="-812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18288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-812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209" name="Google Shape;209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4222" y="4094010"/>
            <a:ext cx="5138025" cy="2607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/>
        </p:nvSpPr>
        <p:spPr>
          <a:xfrm>
            <a:off x="780609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 případě jakéhokoliv dotazu se na mě neváhejte obrátit:</a:t>
            </a:r>
            <a:endParaRPr sz="19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Kateřina Šírová Vojířová</a:t>
            </a:r>
            <a:endParaRPr sz="19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Oddělení digitalizace</a:t>
            </a:r>
            <a:endParaRPr sz="19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Městská knihovna v Praze</a:t>
            </a:r>
            <a:endParaRPr sz="19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katerina.vojirova@mlp.cz</a:t>
            </a:r>
            <a:endParaRPr sz="19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734 360 898</a:t>
            </a:r>
            <a:endParaRPr sz="19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Fotografie použité v prezentaci byly pořízeny jako dokumentace procesu</a:t>
            </a:r>
            <a:endParaRPr sz="19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digitalizace, autoři: Kateřina Šírová Vojířová, Filip Šír</a:t>
            </a:r>
            <a:endParaRPr sz="19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Zdroj fotografií z pozůstalosti V. Smetáčka: smetacek.cz</a:t>
            </a:r>
            <a:endParaRPr sz="19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1261872" y="746760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cs-CZ" sz="4000"/>
              <a:t>Díky za pozornost!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cs-CZ"/>
              <a:t>Václav Smetáček (1906–1986)</a:t>
            </a:r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880" lvl="0" indent="-1955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40"/>
              <a:buFont typeface="Century Schoolbook"/>
              <a:buChar char="-"/>
            </a:pPr>
            <a:r>
              <a:rPr lang="cs-CZ" sz="2000" b="1"/>
              <a:t>studoval hru na hoboj, skladbu a dirigování</a:t>
            </a:r>
            <a:endParaRPr sz="2000"/>
          </a:p>
          <a:p>
            <a:pPr marL="182880" lvl="0" indent="-1955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40"/>
              <a:buFont typeface="Century Schoolbook"/>
              <a:buChar char="-"/>
            </a:pPr>
            <a:r>
              <a:rPr lang="cs-CZ" sz="2000"/>
              <a:t>založil a vedl </a:t>
            </a:r>
            <a:r>
              <a:rPr lang="cs-CZ" sz="2000" b="1"/>
              <a:t>Pražské dechové kvinteto</a:t>
            </a:r>
            <a:endParaRPr sz="2000"/>
          </a:p>
          <a:p>
            <a:pPr marL="182880" lvl="0" indent="-1955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40"/>
              <a:buFont typeface="Century Schoolbook"/>
              <a:buChar char="-"/>
            </a:pPr>
            <a:r>
              <a:rPr lang="cs-CZ" sz="2000" b="1"/>
              <a:t>šéfdirigent Symfonického orchestru FOK</a:t>
            </a:r>
            <a:r>
              <a:rPr lang="cs-CZ" sz="2000"/>
              <a:t>, jako hostující dirigent až do své smrti</a:t>
            </a:r>
            <a:endParaRPr sz="2000"/>
          </a:p>
          <a:p>
            <a:pPr marL="182880" lvl="0" indent="-1955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40"/>
              <a:buFont typeface="Century Schoolbook"/>
              <a:buChar char="-"/>
            </a:pPr>
            <a:r>
              <a:rPr lang="cs-CZ" sz="2000"/>
              <a:t>pohostinsky řídil </a:t>
            </a:r>
            <a:r>
              <a:rPr lang="cs-CZ" sz="2000" b="1"/>
              <a:t>téměř 100 různých zahraničních orchestrálních těles na všech kontinentech </a:t>
            </a:r>
            <a:r>
              <a:rPr lang="cs-CZ" sz="2000"/>
              <a:t>(oceňován jeho široký repertoár i jeho všestrannost)</a:t>
            </a:r>
            <a:endParaRPr sz="2000"/>
          </a:p>
          <a:p>
            <a:pPr marL="182880" lvl="0" indent="-91440" algn="r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Font typeface="Century Schoolbook"/>
              <a:buNone/>
            </a:pPr>
            <a:endParaRPr/>
          </a:p>
          <a:p>
            <a:pPr marL="0" lvl="0" indent="0" algn="r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r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r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rPr lang="cs-CZ"/>
              <a:t>Zdroj: smetacek.cz a Český hudební slovník osob a institucí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7" descr="C:\Users\vojirovk\Downloads\v_smetacek_193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450" y="342900"/>
            <a:ext cx="3962400" cy="604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 descr="C:\Users\vojirovk\Downloads\V_smetacek_1951_narozenin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5964" y="342900"/>
            <a:ext cx="4415418" cy="604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1339539" y="5739884"/>
            <a:ext cx="32736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Václav Smetáček v roce 1931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366846" y="5745718"/>
            <a:ext cx="3727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1951– 45. narozeniny (s rodinou) 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7849497" y="6462106"/>
            <a:ext cx="37153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Zdroj fotografií: smetacek.cz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/>
        </p:nvSpPr>
        <p:spPr>
          <a:xfrm>
            <a:off x="1280197" y="4864244"/>
            <a:ext cx="50866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1961 v Japonsku, piknik s vedením orchestru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6018032" y="5930384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1985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34" name="Google Shape;134;p18" descr="C:\Users\vojirovk\Downloads\V_smetacek_japonsk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450" y="342900"/>
            <a:ext cx="6567237" cy="436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 descr="C:\Users\vojirovk\Downloads\V_smetacek_198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6337" y="819118"/>
            <a:ext cx="3595938" cy="529593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>
            <a:off x="7849497" y="6462106"/>
            <a:ext cx="37153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Zdroj fotografií: smetacek.cz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880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cs-CZ" sz="4000"/>
              <a:t>Gramodesky Václava Smetáčka v MKP</a:t>
            </a:r>
            <a:endParaRPr sz="4000"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804672" y="1863297"/>
            <a:ext cx="6437928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955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40"/>
              <a:buChar char="●"/>
            </a:pPr>
            <a:r>
              <a:rPr lang="cs-CZ" sz="2000"/>
              <a:t>unikátní sbírka 450 šelakových a 800 vinylových desek z pozůstalosti Václava Smetáčka</a:t>
            </a:r>
            <a:endParaRPr sz="2000"/>
          </a:p>
          <a:p>
            <a:pPr marL="182880" lvl="0" indent="-1955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40"/>
              <a:buChar char="●"/>
            </a:pPr>
            <a:r>
              <a:rPr lang="cs-CZ" sz="2000"/>
              <a:t>historicky cenné a umělecky ceněné nahrávky přímo navazující na Smetáčkův profesní život (vzorkové desky, ručně psaná etiketa, osobní věnování umělců)</a:t>
            </a:r>
            <a:endParaRPr sz="2000"/>
          </a:p>
          <a:p>
            <a:pPr marL="182880" lvl="0" indent="-1955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40"/>
              <a:buChar char="●"/>
            </a:pPr>
            <a:r>
              <a:rPr lang="cs-CZ" sz="2000"/>
              <a:t>pozůstalost rozdělena na dvě části:</a:t>
            </a:r>
            <a:endParaRPr sz="2000"/>
          </a:p>
          <a:p>
            <a:pPr marL="457200" lvl="1" indent="-19558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listinný archiv včetně fotografií v Národním archivu (webová prezentace: </a:t>
            </a:r>
            <a:r>
              <a:rPr lang="cs-CZ" sz="1800" u="sng">
                <a:solidFill>
                  <a:schemeClr val="hlink"/>
                </a:solidFill>
                <a:hlinkClick r:id="rId3"/>
              </a:rPr>
              <a:t>http://www.smetacek.cz/cs/</a:t>
            </a:r>
            <a:r>
              <a:rPr lang="cs-CZ" sz="1800"/>
              <a:t>)</a:t>
            </a:r>
            <a:endParaRPr sz="1800"/>
          </a:p>
          <a:p>
            <a:pPr marL="457200" lvl="1" indent="-19558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zvukové nahrávky v hudebním oddělení MKP </a:t>
            </a:r>
            <a:endParaRPr sz="1800"/>
          </a:p>
        </p:txBody>
      </p:sp>
      <p:pic>
        <p:nvPicPr>
          <p:cNvPr id="144" name="Google Shape;144;p19" descr="C:\Users\vojirovk\Downloads\IMG_20140515_15173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658744" y="2447154"/>
            <a:ext cx="4670850" cy="35031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5686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cs-CZ" sz="4000"/>
              <a:t>VISK 7 a gramodesky Václava Smetáčka v MKP</a:t>
            </a:r>
            <a:endParaRPr sz="4000"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804692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955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40"/>
              <a:buChar char="●"/>
            </a:pPr>
            <a:r>
              <a:rPr lang="cs-CZ" sz="2000"/>
              <a:t>podzim </a:t>
            </a:r>
            <a:r>
              <a:rPr lang="cs-CZ" sz="2000" b="1"/>
              <a:t>2021 příprava projektu do programu VISK 7 </a:t>
            </a:r>
            <a:endParaRPr sz="2000"/>
          </a:p>
          <a:p>
            <a:pPr marL="457200" lvl="1" indent="-172719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40"/>
              <a:buChar char="○"/>
            </a:pPr>
            <a:r>
              <a:rPr lang="cs-CZ" sz="1800"/>
              <a:t>spolupráce MKP (HUD, DIGI), NM-ČMH (garant), celkem 300 desek</a:t>
            </a:r>
            <a:endParaRPr sz="1800"/>
          </a:p>
          <a:p>
            <a:pPr marL="457200" lvl="1" indent="-1955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2022 – pilotní projekt (celkem 132 000 Kč)</a:t>
            </a:r>
            <a:endParaRPr sz="1800"/>
          </a:p>
          <a:p>
            <a:pPr marL="731520" lvl="2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</a:pPr>
            <a:r>
              <a:rPr lang="cs-CZ" sz="1600"/>
              <a:t>nastavení procesů – MKP a ČMH</a:t>
            </a:r>
            <a:endParaRPr sz="1600"/>
          </a:p>
          <a:p>
            <a:pPr marL="731520" lvl="2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</a:pPr>
            <a:r>
              <a:rPr lang="cs-CZ" sz="1600"/>
              <a:t>zkušební nastavení workflow</a:t>
            </a:r>
            <a:endParaRPr sz="1600"/>
          </a:p>
          <a:p>
            <a:pPr marL="731520" lvl="2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</a:pPr>
            <a:r>
              <a:rPr lang="cs-CZ" sz="1600"/>
              <a:t>potvrzení odhadu člověkohodin na zpracování (náročnost různá – kolekce více desek, celkem cca 3,5 h práce na 1 desku)</a:t>
            </a:r>
            <a:endParaRPr sz="1600"/>
          </a:p>
          <a:p>
            <a:pPr marL="457200" lvl="1" indent="-1955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</a:pPr>
            <a:r>
              <a:rPr lang="cs-CZ" sz="1800"/>
              <a:t>2023 – 2. fáze (celkem 173 000 Kč)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1261872" y="289560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cs-CZ" sz="4000"/>
              <a:t>Digitalizace gramodesek – přípravy (MKP + NM-ČMH)</a:t>
            </a:r>
            <a:endParaRPr sz="4000"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1261872" y="1752600"/>
            <a:ext cx="8804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cs-CZ"/>
              <a:t>výběr (obsah, MKP HUD)</a:t>
            </a:r>
            <a:endParaRPr/>
          </a:p>
          <a:p>
            <a:pPr marL="182880" lvl="0" indent="-1930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cs-CZ"/>
              <a:t>základní katalogizace (MKP – HUD) + nahlášení SKC (čČNB) a RDCZ</a:t>
            </a:r>
            <a:endParaRPr/>
          </a:p>
          <a:p>
            <a:pPr marL="182880" lvl="0" indent="-1930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cs-CZ"/>
              <a:t>fyzická kontrola desek + kontrola obsahu (tzv. trackování) před uložením do trackovacího systému v NM</a:t>
            </a:r>
            <a:endParaRPr/>
          </a:p>
          <a:p>
            <a:pPr marL="182880" lvl="0" indent="-1930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cs-CZ"/>
              <a:t>administrativa (v souladu s podmínkami programu VISK, ale také s nastavením právních procesů v MKP)</a:t>
            </a:r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1292" y="4175289"/>
            <a:ext cx="3335282" cy="250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0053" y="3550772"/>
            <a:ext cx="3529069" cy="264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3059" y="3786353"/>
            <a:ext cx="3097047" cy="232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1261872" y="289560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rPr lang="cs-CZ" sz="4000"/>
              <a:t>Digitalizace gramodesek – reformátování (NM-ČMH)</a:t>
            </a:r>
            <a:endParaRPr sz="4000"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804692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cs-CZ" sz="2000"/>
              <a:t>odborné ošetření (v ultrasonické lázni skládající se z demineralizované vody a speciálního mycího prostředku) + nové obaly</a:t>
            </a:r>
            <a:endParaRPr sz="2000"/>
          </a:p>
          <a:p>
            <a:pPr marL="182880" lvl="0" indent="-2057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cs-CZ" sz="2000"/>
              <a:t>SKENY</a:t>
            </a:r>
            <a:endParaRPr sz="2000"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focení na speciálním zařízení (zachycení tzv. matričních čísel na okruží etikety)</a:t>
            </a:r>
            <a:endParaRPr sz="1800"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deska, obaly či booklety</a:t>
            </a:r>
            <a:endParaRPr sz="1800"/>
          </a:p>
          <a:p>
            <a:pPr marL="182880" lvl="0" indent="-2057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cs-CZ" sz="2000"/>
              <a:t>ZVUK</a:t>
            </a:r>
            <a:endParaRPr sz="2000"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správné vybavení, zkušený zvukový inženýr (výběr správné jehly a závaží na přenosku)</a:t>
            </a:r>
            <a:endParaRPr sz="1800"/>
          </a:p>
          <a:p>
            <a:pPr marL="731520" lvl="2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cs-CZ" sz="1600"/>
              <a:t>původní neupravený zvukový soubor (SA  - source audio)</a:t>
            </a:r>
            <a:endParaRPr sz="1600"/>
          </a:p>
          <a:p>
            <a:pPr marL="731520" lvl="2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cs-CZ" sz="1600"/>
              <a:t>upravený zvukový soubor (ne matrice, ale výlisky - aplikace různých ekvalizačních křivek tak, aby se odstranilo praskání a šumy)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400" y="464000"/>
            <a:ext cx="4054205" cy="270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0122" y="515165"/>
            <a:ext cx="3876388" cy="2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808" y="3691466"/>
            <a:ext cx="3137750" cy="302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5285" y="3837150"/>
            <a:ext cx="4097408" cy="273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3874949" y="1807165"/>
            <a:ext cx="290060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67347921_win32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f67347921_win32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1067</Words>
  <Application>Microsoft Office PowerPoint</Application>
  <PresentationFormat>Širokoúhlá obrazovka</PresentationFormat>
  <Paragraphs>123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Century Schoolbook</vt:lpstr>
      <vt:lpstr>Noto Sans Symbols</vt:lpstr>
      <vt:lpstr>Calibri</vt:lpstr>
      <vt:lpstr>tf67347921_win32</vt:lpstr>
      <vt:lpstr>tf67347921_win32</vt:lpstr>
      <vt:lpstr>Digitalizace gramofonových desek z pozůstalosti dirigenta Václava Smetáčka</vt:lpstr>
      <vt:lpstr>Václav Smetáček (1906–1986)</vt:lpstr>
      <vt:lpstr>Prezentace aplikace PowerPoint</vt:lpstr>
      <vt:lpstr>Prezentace aplikace PowerPoint</vt:lpstr>
      <vt:lpstr>Gramodesky Václava Smetáčka v MKP</vt:lpstr>
      <vt:lpstr>VISK 7 a gramodesky Václava Smetáčka v MKP</vt:lpstr>
      <vt:lpstr>Digitalizace gramodesek – přípravy (MKP + NM-ČMH)</vt:lpstr>
      <vt:lpstr>Digitalizace gramodesek – reformátování (NM-ČMH)</vt:lpstr>
      <vt:lpstr>Prezentace aplikace PowerPoint</vt:lpstr>
      <vt:lpstr>Prezentace aplikace PowerPoint</vt:lpstr>
      <vt:lpstr>Digitalizace gramodesek – metadata (dodavatel)</vt:lpstr>
      <vt:lpstr>Zpracování gramodesek v ProArc</vt:lpstr>
      <vt:lpstr>Digitalizace gramodesek – zpřístupnění a ochrana (MKP)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Digitalizace gramofonových desek z pozůstalosti dirigenta Václava Smetáčka</dc:title>
  <cp:lastModifiedBy>vojirovk</cp:lastModifiedBy>
  <cp:revision>1</cp:revision>
  <dcterms:modified xsi:type="dcterms:W3CDTF">2023-11-07T22:03:40Z</dcterms:modified>
</cp:coreProperties>
</file>