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2" r:id="rId11"/>
    <p:sldId id="265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9AC1A-1D34-4DA3-9404-3D2157CC9E8E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1FDE6-A392-4CCD-B87F-7599EE4AD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16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26F76-DA66-43C8-8FF9-F5AD876C9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8EA084-2DED-4E8D-BBD8-C42055AF6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A1DC81-099E-43FB-AE76-F0CD52A2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2219" y="6356350"/>
            <a:ext cx="7031182" cy="365125"/>
          </a:xfrm>
        </p:spPr>
        <p:txBody>
          <a:bodyPr/>
          <a:lstStyle/>
          <a:p>
            <a:r>
              <a:rPr lang="cs-CZ" dirty="0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FF04B8-B38C-45FA-85A5-DA140FEF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37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DE36F-7F4D-40DF-9BA1-6C73C20C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694E27-C795-4D0F-85AA-A0D993C2E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6F89E2-1D2D-476C-8974-7358461F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041B6C-DCB4-4BC4-9B59-4031A2250AC2}" type="datetime1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67B4EC-444B-4BFE-9AFA-5E8EBC2B1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DDB1FD-491C-4E5B-85B1-DD0DA30E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60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2F641C5-AB1E-4A66-94A5-7E6CBF931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4ABD1B-7750-486B-BF02-987F8AC3C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46E9D2-01E0-449F-BA63-2B267EE2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CCE978-EE1A-4204-8A5F-C611BA5A3A39}" type="datetime1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320EA1-8559-473B-863F-053C8812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ADA277-C01D-4590-8B80-3DECFA0B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69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920E0-3C20-46C2-8CF6-8A05AB07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6B02E5-5E18-4230-B206-54DD9BF2F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CB5575-D48F-4088-AF2A-D454205B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2F069-6E63-4B90-8B9E-6E56634BFA83}" type="datetime1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D058C4-7542-4D15-9A3E-CEEA3FB2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BE143B-6ADA-4E1D-898A-1D45C5C9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82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9199A-0FDA-49CA-BE6F-0EC17F69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B32CD5-0CDA-407F-9C3B-97CEDEE2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5FD54D-C6D5-431B-B314-BED4E51C0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8DCD8-625E-4675-922B-E48434C3EE31}" type="datetime1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68DDA3-29E3-43C6-A5CE-9ACC1C8C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B472EF-3951-4D0F-BAAF-7E1C6370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19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E159B-BFB2-473C-BE6C-B303D29E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E5047-51CD-470D-94FD-9FC04C4EF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2CBC0F-C7EC-4BAA-8FDF-3DD5BE1F0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A3770D-AB83-47F2-B727-DA84BD0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03102-DEC5-4D22-B3B5-8F5101E7E593}" type="datetime1">
              <a:rPr lang="cs-CZ" smtClean="0"/>
              <a:t>14.11.2023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615C49-1A43-4883-9FF3-372F8007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E42BEF-0532-436D-AEF9-08BE3D3B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4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9016A-4129-4794-A311-6FC64667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81915D-D01C-475B-A7E1-6C2ABB43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09EBBA-7EDF-4D5E-BB78-ACC261C53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7313F9-BD7D-4C31-832E-3CFFE231E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2B12A1-BC98-489B-95D9-E146CA25E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E68CAF-6F04-41EC-805E-C0FBC9E5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6F4B4F-9B08-4033-87E9-A19B2DF51D43}" type="datetime1">
              <a:rPr lang="cs-CZ" smtClean="0"/>
              <a:t>14.11.2023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6780630-5407-488F-A355-E479D5FD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15062C4-D2E8-46D7-9202-CA4631C7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0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DEA87-70EC-42C0-B870-71005E52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B9FC8F-93BD-4432-A62E-3834B1D4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53C71-F61A-4A84-9313-80CDFA15273D}" type="datetime1">
              <a:rPr lang="cs-CZ" smtClean="0"/>
              <a:t>14.11.2023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825B36-60BD-4A7F-B6D1-F2FE1BC5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EC1C77-F68E-4AFB-9FFF-13530023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54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F9E949-E71E-4281-ACB5-4482E7A6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AFD8F-5F86-4030-8B54-EC5968848CB4}" type="datetime1">
              <a:rPr lang="cs-CZ" smtClean="0"/>
              <a:t>14.11.2023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964525-2C7D-4AE3-B559-1670239C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A853C1-2D9E-49A3-A389-7C27C27F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90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F2AA5-B707-4567-9422-D5CED660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5848F-6FFC-4763-B8A6-1E97CE2E4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75A151-5897-4953-AC09-4214F2A24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0C154D-4BD7-48C9-A68F-8F2A79B6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5840B-C290-422D-BC70-AB5010C3963A}" type="datetime1">
              <a:rPr lang="cs-CZ" smtClean="0"/>
              <a:t>14.11.2023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D8F3E5-3AD1-4664-9FD4-48360D3F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993731-89C4-4BAE-8F5E-C3B9CFC7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15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84BF2-5388-499E-A37F-DA3EDAF9F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B11110B-60E9-44DB-919C-8F3F796B9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EF7D9D-7110-44DC-B641-6307CF2C2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D330F8-8FC6-461F-A790-60C2FAE5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C6F03-A82F-4C80-BF86-ABA5D3FCBF6C}" type="datetime1">
              <a:rPr lang="cs-CZ" smtClean="0"/>
              <a:t>14.11.2023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CA27B6-158F-45B5-85FA-B04BB1304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BB638F-E6A6-4E98-893C-D4E8FCEF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36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6B4B18F-996F-4AC0-8B55-C2C628AB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995C88-2451-42A6-9552-FDC0B0B9C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D59F2E-1A8A-4A0A-BDAF-B506DE8F6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3A5"/>
                </a:solidFill>
              </a:defRPr>
            </a:lvl1pPr>
          </a:lstStyle>
          <a:p>
            <a:r>
              <a:rPr lang="cs-CZ" dirty="0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3BDF63-EB76-49DB-9758-940EBA644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3A5"/>
                </a:solidFill>
              </a:defRPr>
            </a:lvl1pPr>
          </a:lstStyle>
          <a:p>
            <a:fld id="{BCA0D90F-69EA-4A26-A76B-2AAC1ACA1F9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1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itka.neoralova@nkp.c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ebeka.zembjakova@nkp.cz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9466B-444B-4E50-B010-C4FFFB811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2545"/>
            <a:ext cx="9144000" cy="25336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Dezinfekce materiálů a kontrola mikrobiologické kontaminace pro knihovny a jiné instituce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641423-989A-4E43-A4F7-54672121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49"/>
            <a:ext cx="10439400" cy="365125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83A5"/>
                </a:solidFill>
              </a:rPr>
              <a:t>Rebeka Zembjaková,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8AD42BA1-8195-491E-AFED-5E1D547D4A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69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1859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Ceny (pro rok 2023):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9081655" cy="365125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83A5"/>
                </a:solidFill>
              </a:rPr>
              <a:t>Rebeka Zembjaková,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10</a:t>
            </a:fld>
            <a:endParaRPr lang="cs-CZ" dirty="0">
              <a:solidFill>
                <a:srgbClr val="0083A5"/>
              </a:solidFill>
            </a:endParaRPr>
          </a:p>
        </p:txBody>
      </p:sp>
      <p:graphicFrame>
        <p:nvGraphicFramePr>
          <p:cNvPr id="17" name="Tabulka 17">
            <a:extLst>
              <a:ext uri="{FF2B5EF4-FFF2-40B4-BE49-F238E27FC236}">
                <a16:creationId xmlns:a16="http://schemas.microsoft.com/office/drawing/2014/main" id="{0A0A8FE0-51AF-467F-8D40-BC97F1916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399157"/>
              </p:ext>
            </p:extLst>
          </p:nvPr>
        </p:nvGraphicFramePr>
        <p:xfrm>
          <a:off x="838200" y="1954669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6923">
                  <a:extLst>
                    <a:ext uri="{9D8B030D-6E8A-4147-A177-3AD203B41FA5}">
                      <a16:colId xmlns:a16="http://schemas.microsoft.com/office/drawing/2014/main" val="455686060"/>
                    </a:ext>
                  </a:extLst>
                </a:gridCol>
                <a:gridCol w="5278677">
                  <a:extLst>
                    <a:ext uri="{9D8B030D-6E8A-4147-A177-3AD203B41FA5}">
                      <a16:colId xmlns:a16="http://schemas.microsoft.com/office/drawing/2014/main" val="1896211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Dezinfekce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44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Box – páry butanolu (cca. 20 - 35 knih)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 Kč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8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Dezinfekce </a:t>
                      </a:r>
                      <a:r>
                        <a:rPr lang="cs-CZ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zmlžováním</a:t>
                      </a: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(100 m²)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2458 Kč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575074"/>
                  </a:ext>
                </a:extLst>
              </a:tr>
            </a:tbl>
          </a:graphicData>
        </a:graphic>
      </p:graphicFrame>
      <p:graphicFrame>
        <p:nvGraphicFramePr>
          <p:cNvPr id="18" name="Tabulka 18">
            <a:extLst>
              <a:ext uri="{FF2B5EF4-FFF2-40B4-BE49-F238E27FC236}">
                <a16:creationId xmlns:a16="http://schemas.microsoft.com/office/drawing/2014/main" id="{ADF653CD-B97C-4960-92F0-004396DF5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08507"/>
              </p:ext>
            </p:extLst>
          </p:nvPr>
        </p:nvGraphicFramePr>
        <p:xfrm>
          <a:off x="838199" y="3250735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4397">
                  <a:extLst>
                    <a:ext uri="{9D8B030D-6E8A-4147-A177-3AD203B41FA5}">
                      <a16:colId xmlns:a16="http://schemas.microsoft.com/office/drawing/2014/main" val="3511149797"/>
                    </a:ext>
                  </a:extLst>
                </a:gridCol>
                <a:gridCol w="2782495">
                  <a:extLst>
                    <a:ext uri="{9D8B030D-6E8A-4147-A177-3AD203B41FA5}">
                      <a16:colId xmlns:a16="http://schemas.microsoft.com/office/drawing/2014/main" val="1781785520"/>
                    </a:ext>
                  </a:extLst>
                </a:gridCol>
                <a:gridCol w="2508708">
                  <a:extLst>
                    <a:ext uri="{9D8B030D-6E8A-4147-A177-3AD203B41FA5}">
                      <a16:colId xmlns:a16="http://schemas.microsoft.com/office/drawing/2014/main" val="2051130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Mikrobiologická kontrola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Kontrola povrchů (15 stěrů)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3292 Kč / 1 kontrola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 Kč / stěr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Kontrola ovzduší aeroskopem (10 odběrů)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2656 Kč / 1 kontrola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 Kč / odběr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777580"/>
                  </a:ext>
                </a:extLst>
              </a:tr>
            </a:tbl>
          </a:graphicData>
        </a:graphic>
      </p:graphicFrame>
      <p:graphicFrame>
        <p:nvGraphicFramePr>
          <p:cNvPr id="19" name="Tabulka 19">
            <a:extLst>
              <a:ext uri="{FF2B5EF4-FFF2-40B4-BE49-F238E27FC236}">
                <a16:creationId xmlns:a16="http://schemas.microsoft.com/office/drawing/2014/main" id="{A3936425-167A-4E6A-BCC8-87262B80F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98968"/>
              </p:ext>
            </p:extLst>
          </p:nvPr>
        </p:nvGraphicFramePr>
        <p:xfrm>
          <a:off x="838199" y="4546801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6422283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9053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Mechanická očista po dezinfekci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A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808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běžný metr očisty knih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1094 Kč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55670"/>
                  </a:ext>
                </a:extLst>
              </a:tr>
            </a:tbl>
          </a:graphicData>
        </a:graphic>
      </p:graphicFrame>
      <p:sp>
        <p:nvSpPr>
          <p:cNvPr id="20" name="TextovéPole 19">
            <a:extLst>
              <a:ext uri="{FF2B5EF4-FFF2-40B4-BE49-F238E27FC236}">
                <a16:creationId xmlns:a16="http://schemas.microsoft.com/office/drawing/2014/main" id="{A8DB7F14-5F10-4F16-88E6-B67831599351}"/>
              </a:ext>
            </a:extLst>
          </p:cNvPr>
          <p:cNvSpPr txBox="1"/>
          <p:nvPr/>
        </p:nvSpPr>
        <p:spPr>
          <a:xfrm>
            <a:off x="838199" y="5431123"/>
            <a:ext cx="565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Ceny jsou uvedeny včetně DPH (21 %).</a:t>
            </a: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* Každý rok se dělá aktualizace cen v závislosti na růstu ceny energií a materiálů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** Každá nabídka se dělá individuálně</a:t>
            </a:r>
          </a:p>
        </p:txBody>
      </p:sp>
    </p:spTree>
    <p:extLst>
      <p:ext uri="{BB962C8B-B14F-4D97-AF65-F5344CB8AC3E}">
        <p14:creationId xmlns:p14="http://schemas.microsoft.com/office/powerpoint/2010/main" val="12089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F5966A-AE9F-4AA0-8C14-8ED8C9EB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9081655" cy="365125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83A5"/>
                </a:solidFill>
              </a:rPr>
              <a:t>Rebeka Zembjaková,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DC4F37-5A06-4E8F-B948-DB8CFAA2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11</a:t>
            </a:fld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D7C9FDF-F943-4001-AE4D-38AC57CEA0FC}"/>
              </a:ext>
            </a:extLst>
          </p:cNvPr>
          <p:cNvSpPr txBox="1">
            <a:spLocks/>
          </p:cNvSpPr>
          <p:nvPr/>
        </p:nvSpPr>
        <p:spPr>
          <a:xfrm>
            <a:off x="838200" y="1752601"/>
            <a:ext cx="2313709" cy="7481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Kontakty</a:t>
            </a:r>
            <a:endParaRPr lang="cs-CZ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613536F-09C1-4FB3-8A26-1F26F80D3EE3}"/>
              </a:ext>
            </a:extLst>
          </p:cNvPr>
          <p:cNvSpPr txBox="1">
            <a:spLocks/>
          </p:cNvSpPr>
          <p:nvPr/>
        </p:nvSpPr>
        <p:spPr>
          <a:xfrm>
            <a:off x="838200" y="2500746"/>
            <a:ext cx="8782833" cy="338648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Jitka Neoralová</a:t>
            </a: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Oddělení vývoje a výzkumných laboratoří</a:t>
            </a: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Telefon: 221 663 582</a:t>
            </a:r>
          </a:p>
          <a:p>
            <a:r>
              <a:rPr lang="cs-CZ" sz="20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lang="cs-CZ" sz="2000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itka.neoralova@nkp.cz</a:t>
            </a:r>
            <a:endParaRPr lang="cs-CZ" sz="2000" dirty="0">
              <a:solidFill>
                <a:srgbClr val="0083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Rebeka Zembjaková</a:t>
            </a: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Mikrobioložka</a:t>
            </a: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Telefon: 221 663 577</a:t>
            </a:r>
          </a:p>
          <a:p>
            <a:r>
              <a:rPr lang="cs-CZ" sz="20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cs-CZ" sz="2000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ebeka.zembjakova@nkp.cz</a:t>
            </a:r>
            <a:endParaRPr lang="cs-CZ" sz="2000" dirty="0">
              <a:solidFill>
                <a:srgbClr val="0083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3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9466B-444B-4E50-B010-C4FFFB811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2545"/>
            <a:ext cx="9144000" cy="18474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pozornost!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641423-989A-4E43-A4F7-54672121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49"/>
            <a:ext cx="10439400" cy="365125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83A5"/>
                </a:solidFill>
              </a:rPr>
              <a:t>Rebeka Zembjaková, OVVL, 8.11.2023</a:t>
            </a:r>
            <a:endParaRPr lang="cs-CZ" dirty="0">
              <a:solidFill>
                <a:srgbClr val="0083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Mikrobiologická kontrola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 parametrů prostředí (úroveň UV záření, osvětlení, relativní vlhkost vzduchu, teplota vzduchu)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povrchů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ovzduší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83A5"/>
                </a:solidFill>
              </a:rPr>
              <a:t>Rebeka Zembjaková,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2</a:t>
            </a:fld>
            <a:endParaRPr lang="cs-CZ" dirty="0">
              <a:solidFill>
                <a:srgbClr val="0083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4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Mikrobiologická kontrola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55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Stěry z povrchů sterilním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stěrovým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(suchým) tamponem</a:t>
            </a:r>
          </a:p>
          <a:p>
            <a:pPr algn="just"/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Vzorky jsou v laboratoři naneseny na povrch živné půdy a inkubují se při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24±0,5 °C po dobu cca. 7 dní</a:t>
            </a:r>
          </a:p>
          <a:p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Spočítaní vzrostlých kolónií a zjištění intenzity napadení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83A5"/>
                </a:solidFill>
              </a:rPr>
              <a:t>Rebeka Zembjaková,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3</a:t>
            </a:fld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9CAED49-C759-4796-839C-2940B4B28A96}"/>
              </a:ext>
            </a:extLst>
          </p:cNvPr>
          <p:cNvSpPr txBox="1">
            <a:spLocks/>
          </p:cNvSpPr>
          <p:nvPr/>
        </p:nvSpPr>
        <p:spPr>
          <a:xfrm>
            <a:off x="838200" y="1431223"/>
            <a:ext cx="9310255" cy="748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povrchů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909D155-2AA8-4F63-BCCC-C71B94F6A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18" y="3610822"/>
            <a:ext cx="4252540" cy="28244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C5D3933-A778-4DDE-BE54-535943F72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42" y="3610822"/>
            <a:ext cx="4252540" cy="282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1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Mikrobiologická kontrola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551"/>
            <a:ext cx="7341296" cy="4351338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Pomocí aeroskopu, který pomocí zabudovaného ventilátoru nuceně nasává definovaný objem vzduchu přes odběrovou hlavici s otvory na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Petriho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misku </a:t>
            </a:r>
          </a:p>
          <a:p>
            <a:pPr algn="just"/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ovzduší vychází ze „Standardního operačního postupu pro vyšetřování mikroorganismů v ovzduší a pro hodnocení mikrobiologického znečištění ovzduší ve vnitřním prostředí“ (2001, Státní zdravotní ústav v Praze) a z normy ČSN EN 13098.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83A5"/>
                </a:solidFill>
              </a:rPr>
              <a:t>Rebeka Zembjaková,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4</a:t>
            </a:fld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9CAED49-C759-4796-839C-2940B4B28A96}"/>
              </a:ext>
            </a:extLst>
          </p:cNvPr>
          <p:cNvSpPr txBox="1">
            <a:spLocks/>
          </p:cNvSpPr>
          <p:nvPr/>
        </p:nvSpPr>
        <p:spPr>
          <a:xfrm>
            <a:off x="838200" y="1431223"/>
            <a:ext cx="9310255" cy="748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ovzduší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597267A-26B5-46B9-9560-A8B923AB2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221" y="1582303"/>
            <a:ext cx="3124636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2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Mikrobiologická kontrola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551"/>
            <a:ext cx="7674926" cy="4351338"/>
          </a:xfrm>
        </p:spPr>
        <p:txBody>
          <a:bodyPr>
            <a:normAutofit/>
          </a:bodyPr>
          <a:lstStyle/>
          <a:p>
            <a:pPr algn="just"/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Petriho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misky jsou kultivovány v termostatu při teplotě 24±0,5 °C. Počet narostlých kolonií je vyhodnocen po 7 dnech. </a:t>
            </a:r>
          </a:p>
          <a:p>
            <a:pPr algn="just"/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základě hodnot se zařadí koncentrace mikroorganismů v ovzduší do jedné z pěti kategorií znečištění: velmi nízké, nízké, střední, vysoké a velmi vysoké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83A5"/>
                </a:solidFill>
              </a:rPr>
              <a:t>Rebeka Zembjaková,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5</a:t>
            </a:fld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9CAED49-C759-4796-839C-2940B4B28A96}"/>
              </a:ext>
            </a:extLst>
          </p:cNvPr>
          <p:cNvSpPr txBox="1">
            <a:spLocks/>
          </p:cNvSpPr>
          <p:nvPr/>
        </p:nvSpPr>
        <p:spPr>
          <a:xfrm>
            <a:off x="838200" y="1431223"/>
            <a:ext cx="9310255" cy="748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ovzduší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83F61264-C939-4330-9822-A5A12C439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97343"/>
              </p:ext>
            </p:extLst>
          </p:nvPr>
        </p:nvGraphicFramePr>
        <p:xfrm>
          <a:off x="1591370" y="4609218"/>
          <a:ext cx="6170483" cy="1635118"/>
        </p:xfrm>
        <a:graphic>
          <a:graphicData uri="http://schemas.openxmlformats.org/drawingml/2006/table">
            <a:tbl>
              <a:tblPr firstRow="1" firstCol="1" bandRow="1"/>
              <a:tblGrid>
                <a:gridCol w="1130861">
                  <a:extLst>
                    <a:ext uri="{9D8B030D-6E8A-4147-A177-3AD203B41FA5}">
                      <a16:colId xmlns:a16="http://schemas.microsoft.com/office/drawing/2014/main" val="2757335570"/>
                    </a:ext>
                  </a:extLst>
                </a:gridCol>
                <a:gridCol w="1259737">
                  <a:extLst>
                    <a:ext uri="{9D8B030D-6E8A-4147-A177-3AD203B41FA5}">
                      <a16:colId xmlns:a16="http://schemas.microsoft.com/office/drawing/2014/main" val="1901502442"/>
                    </a:ext>
                  </a:extLst>
                </a:gridCol>
                <a:gridCol w="1259737">
                  <a:extLst>
                    <a:ext uri="{9D8B030D-6E8A-4147-A177-3AD203B41FA5}">
                      <a16:colId xmlns:a16="http://schemas.microsoft.com/office/drawing/2014/main" val="3515363182"/>
                    </a:ext>
                  </a:extLst>
                </a:gridCol>
                <a:gridCol w="1259737">
                  <a:extLst>
                    <a:ext uri="{9D8B030D-6E8A-4147-A177-3AD203B41FA5}">
                      <a16:colId xmlns:a16="http://schemas.microsoft.com/office/drawing/2014/main" val="823434166"/>
                    </a:ext>
                  </a:extLst>
                </a:gridCol>
                <a:gridCol w="1260411">
                  <a:extLst>
                    <a:ext uri="{9D8B030D-6E8A-4147-A177-3AD203B41FA5}">
                      <a16:colId xmlns:a16="http://schemas.microsoft.com/office/drawing/2014/main" val="3013096204"/>
                    </a:ext>
                  </a:extLst>
                </a:gridCol>
              </a:tblGrid>
              <a:tr h="177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Kategorie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Pobytové místnosti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Domácnosti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41406"/>
                  </a:ext>
                </a:extLst>
              </a:tr>
              <a:tr h="244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Bakterie (KTJ/m</a:t>
                      </a:r>
                      <a:r>
                        <a:rPr lang="cs-CZ" sz="1100" baseline="300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Plísně (KTJ/m</a:t>
                      </a:r>
                      <a:r>
                        <a:rPr lang="cs-CZ" sz="11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Bakterie (KTJ/m</a:t>
                      </a:r>
                      <a:r>
                        <a:rPr lang="cs-CZ" sz="1100" baseline="300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Plísně (KTJ/m</a:t>
                      </a:r>
                      <a:r>
                        <a:rPr lang="cs-CZ" sz="1100" baseline="300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190941"/>
                  </a:ext>
                </a:extLst>
              </a:tr>
              <a:tr h="220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Velmi nízké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202980"/>
                  </a:ext>
                </a:extLst>
              </a:tr>
              <a:tr h="249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Nízké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500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200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092946"/>
                  </a:ext>
                </a:extLst>
              </a:tr>
              <a:tr h="244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Střední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500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500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2 500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713752"/>
                  </a:ext>
                </a:extLst>
              </a:tr>
              <a:tr h="247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Vysoké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2 000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2 000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 dirty="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10 000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10 000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805454"/>
                  </a:ext>
                </a:extLst>
              </a:tr>
              <a:tr h="249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Velmi vysoké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2 000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2 000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10 000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4645"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cs-CZ" sz="1100" dirty="0">
                          <a:solidFill>
                            <a:srgbClr val="7F7F7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10 000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191768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514C5211-D3FB-430D-B19A-16AE70297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374" y="1610882"/>
            <a:ext cx="3134162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8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Dezinfekce a mechanická očista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Dezinfekce v parách butanolu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Preventivní povrchová dezinfekce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Mechanická očista po dezinfekci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83A5"/>
                </a:solidFill>
              </a:rPr>
              <a:t>Rebeka Zembjaková,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6</a:t>
            </a:fld>
            <a:endParaRPr lang="cs-CZ" dirty="0">
              <a:solidFill>
                <a:srgbClr val="0083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6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Dezinfekce a mechanická očista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551"/>
            <a:ext cx="7072530" cy="4351338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Dezinfekční box  (Šířka: 100 cm, Výška: 50 cm, Hloubka: 100 cm)</a:t>
            </a:r>
          </a:p>
          <a:p>
            <a:pPr algn="just"/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Vodný roztok butanolu v koncentraci 90 až 95 %</a:t>
            </a:r>
          </a:p>
          <a:p>
            <a:pPr algn="just"/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 až tři dny v hermeticky uzavřené komoře, dva až tři dny odvětrávání v digestoři</a:t>
            </a:r>
          </a:p>
          <a:p>
            <a:pPr algn="just"/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– 35 knih, záleží od rozměru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83A5"/>
                </a:solidFill>
              </a:rPr>
              <a:t>Rebeka Zembjaková,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7</a:t>
            </a:fld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9CAED49-C759-4796-839C-2940B4B28A96}"/>
              </a:ext>
            </a:extLst>
          </p:cNvPr>
          <p:cNvSpPr txBox="1">
            <a:spLocks/>
          </p:cNvSpPr>
          <p:nvPr/>
        </p:nvSpPr>
        <p:spPr>
          <a:xfrm>
            <a:off x="838200" y="1431223"/>
            <a:ext cx="9310255" cy="748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Dezinfekce v parách butanolu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D2D5B6A-6F08-4D12-AF63-3AF9E082F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4370119"/>
            <a:ext cx="2931091" cy="19467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6C130DF-FE4D-4063-9C69-F189986A2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500" y="1610882"/>
            <a:ext cx="3515216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8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Dezinfekce a mechanická očista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55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Hromadné ošetření fondů formou povrchové dezinfekce pomocí dezinfekční látky ve formě jemné mlhy pomocí mobilního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zmlžovacího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zařízení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83A5"/>
                </a:solidFill>
              </a:rPr>
              <a:t>Rebeka Zembjaková,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8</a:t>
            </a:fld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9CAED49-C759-4796-839C-2940B4B28A96}"/>
              </a:ext>
            </a:extLst>
          </p:cNvPr>
          <p:cNvSpPr txBox="1">
            <a:spLocks/>
          </p:cNvSpPr>
          <p:nvPr/>
        </p:nvSpPr>
        <p:spPr>
          <a:xfrm>
            <a:off x="838200" y="1431223"/>
            <a:ext cx="9310255" cy="748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Preventivní povrchová dezinfekce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CA219AD-9626-449D-A611-144AB6545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690" y="3176665"/>
            <a:ext cx="4742379" cy="31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1" y="477982"/>
            <a:ext cx="9310255" cy="748145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Dezinfekce a mechanická očista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83A5"/>
                </a:solidFill>
              </a:rPr>
              <a:t>Rebeka Zembjaková, OVVL, 8.11.2023</a:t>
            </a:r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9</a:t>
            </a:fld>
            <a:endParaRPr lang="cs-CZ" dirty="0">
              <a:solidFill>
                <a:srgbClr val="0083A5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9CAED49-C759-4796-839C-2940B4B28A96}"/>
              </a:ext>
            </a:extLst>
          </p:cNvPr>
          <p:cNvSpPr txBox="1">
            <a:spLocks/>
          </p:cNvSpPr>
          <p:nvPr/>
        </p:nvSpPr>
        <p:spPr>
          <a:xfrm>
            <a:off x="838200" y="1431223"/>
            <a:ext cx="9310255" cy="748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Mechanická očista po dezinfekci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0798CE16-F7E4-450A-875A-243F22058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0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vysavačem opatřeným kartáčovým nástavcem se vysají všechny plochy a následně se dočistí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otřením latexovou houbou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Wallmaster</a:t>
            </a:r>
            <a:endParaRPr lang="cs-CZ" sz="24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cs-CZ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službu lze jedině využít po dezinfekci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knihovních dokumentů</a:t>
            </a:r>
            <a:r>
              <a:rPr lang="cs-CZ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56835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636</Words>
  <Application>Microsoft Office PowerPoint</Application>
  <PresentationFormat>Širokoúhlá obrazovka</PresentationFormat>
  <Paragraphs>120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Motiv Office</vt:lpstr>
      <vt:lpstr>Dezinfekce materiálů a kontrola mikrobiologické kontaminace pro knihovny a jiné instituce</vt:lpstr>
      <vt:lpstr>Mikrobiologická kontrola</vt:lpstr>
      <vt:lpstr>Mikrobiologická kontrola</vt:lpstr>
      <vt:lpstr>Mikrobiologická kontrola</vt:lpstr>
      <vt:lpstr>Mikrobiologická kontrola</vt:lpstr>
      <vt:lpstr>Dezinfekce a mechanická očista</vt:lpstr>
      <vt:lpstr>Dezinfekce a mechanická očista</vt:lpstr>
      <vt:lpstr>Dezinfekce a mechanická očista</vt:lpstr>
      <vt:lpstr>Dezinfekce a mechanická očista</vt:lpstr>
      <vt:lpstr>Ceny (pro rok 2023):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(1–2 řádky)</dc:title>
  <dc:creator>Eliášová Tereza</dc:creator>
  <cp:lastModifiedBy>Halama Vojtěch</cp:lastModifiedBy>
  <cp:revision>32</cp:revision>
  <dcterms:created xsi:type="dcterms:W3CDTF">2023-02-20T12:23:10Z</dcterms:created>
  <dcterms:modified xsi:type="dcterms:W3CDTF">2023-11-14T16:03:03Z</dcterms:modified>
</cp:coreProperties>
</file>