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778D47-8D46-65F9-0540-42F37E2D47DC}" v="1123" dt="2024-11-12T06:00:48.007"/>
    <p1510:client id="{A28B9D35-E143-FBEA-A10F-57A3B449BE60}" v="79" dt="2024-11-12T07:57:22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9545E6-710E-4DE3-B7B0-37D52FB653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1A16BEB-7AAF-4C81-8D3F-A94F27ACEA40}">
      <dgm:prSet/>
      <dgm:spPr/>
      <dgm:t>
        <a:bodyPr/>
        <a:lstStyle/>
        <a:p>
          <a:r>
            <a:rPr lang="cs-CZ" b="1"/>
            <a:t>R</a:t>
          </a:r>
          <a:r>
            <a:rPr lang="cs-CZ"/>
            <a:t>egionální</a:t>
          </a:r>
          <a:endParaRPr lang="en-US"/>
        </a:p>
      </dgm:t>
    </dgm:pt>
    <dgm:pt modelId="{81F75D12-E30C-4B9A-8745-3EA9EF2D0D31}" type="parTrans" cxnId="{B7BF46F6-109B-4989-BA1F-A844EB24052F}">
      <dgm:prSet/>
      <dgm:spPr/>
      <dgm:t>
        <a:bodyPr/>
        <a:lstStyle/>
        <a:p>
          <a:endParaRPr lang="en-US"/>
        </a:p>
      </dgm:t>
    </dgm:pt>
    <dgm:pt modelId="{046AC543-052B-454B-A66E-8B7AE2070B3C}" type="sibTrans" cxnId="{B7BF46F6-109B-4989-BA1F-A844EB24052F}">
      <dgm:prSet/>
      <dgm:spPr/>
      <dgm:t>
        <a:bodyPr/>
        <a:lstStyle/>
        <a:p>
          <a:endParaRPr lang="en-US"/>
        </a:p>
      </dgm:t>
    </dgm:pt>
    <dgm:pt modelId="{103BD565-7D30-4DAC-9F63-2D5BC0D02C63}">
      <dgm:prSet/>
      <dgm:spPr/>
      <dgm:t>
        <a:bodyPr/>
        <a:lstStyle/>
        <a:p>
          <a:r>
            <a:rPr lang="cs-CZ" b="1"/>
            <a:t>U</a:t>
          </a:r>
          <a:r>
            <a:rPr lang="cs-CZ"/>
            <a:t>nikátní</a:t>
          </a:r>
          <a:endParaRPr lang="en-US"/>
        </a:p>
      </dgm:t>
    </dgm:pt>
    <dgm:pt modelId="{0457CBEE-C406-4EE0-952A-7807B13A8AC4}" type="parTrans" cxnId="{6DAA4F64-7459-447A-BDB8-4100A583E0B0}">
      <dgm:prSet/>
      <dgm:spPr/>
      <dgm:t>
        <a:bodyPr/>
        <a:lstStyle/>
        <a:p>
          <a:endParaRPr lang="en-US"/>
        </a:p>
      </dgm:t>
    </dgm:pt>
    <dgm:pt modelId="{E9BEF2FA-CC51-483A-B0C5-C9E7C567783A}" type="sibTrans" cxnId="{6DAA4F64-7459-447A-BDB8-4100A583E0B0}">
      <dgm:prSet/>
      <dgm:spPr/>
      <dgm:t>
        <a:bodyPr/>
        <a:lstStyle/>
        <a:p>
          <a:endParaRPr lang="en-US"/>
        </a:p>
      </dgm:t>
    </dgm:pt>
    <dgm:pt modelId="{40721B2A-9E47-4F34-9500-1AE3A578AC15}">
      <dgm:prSet/>
      <dgm:spPr/>
      <dgm:t>
        <a:bodyPr/>
        <a:lstStyle/>
        <a:p>
          <a:r>
            <a:rPr lang="cs-CZ" b="1"/>
            <a:t>D</a:t>
          </a:r>
          <a:r>
            <a:rPr lang="cs-CZ"/>
            <a:t>ostupné</a:t>
          </a:r>
          <a:endParaRPr lang="en-US"/>
        </a:p>
      </dgm:t>
    </dgm:pt>
    <dgm:pt modelId="{2934DA74-7CB0-489D-BD8D-49862F4530A1}" type="parTrans" cxnId="{E339462B-0986-4FF3-8CBB-DCC12A5BCE3F}">
      <dgm:prSet/>
      <dgm:spPr/>
      <dgm:t>
        <a:bodyPr/>
        <a:lstStyle/>
        <a:p>
          <a:endParaRPr lang="en-US"/>
        </a:p>
      </dgm:t>
    </dgm:pt>
    <dgm:pt modelId="{02E5B4E5-23E3-4EF3-99B5-E86D746968DE}" type="sibTrans" cxnId="{E339462B-0986-4FF3-8CBB-DCC12A5BCE3F}">
      <dgm:prSet/>
      <dgm:spPr/>
      <dgm:t>
        <a:bodyPr/>
        <a:lstStyle/>
        <a:p>
          <a:endParaRPr lang="en-US"/>
        </a:p>
      </dgm:t>
    </dgm:pt>
    <dgm:pt modelId="{C32B1187-DEB7-4EAC-A1CF-0F469F5306CA}">
      <dgm:prSet/>
      <dgm:spPr/>
      <dgm:t>
        <a:bodyPr/>
        <a:lstStyle/>
        <a:p>
          <a:r>
            <a:rPr lang="cs-CZ" b="1"/>
            <a:t>A</a:t>
          </a:r>
          <a:r>
            <a:rPr lang="cs-CZ"/>
            <a:t>utorsky volné</a:t>
          </a:r>
          <a:endParaRPr lang="en-US"/>
        </a:p>
      </dgm:t>
    </dgm:pt>
    <dgm:pt modelId="{A3CAC363-EF22-4FE5-80C7-1E11FE8576A7}" type="parTrans" cxnId="{B173FE71-AD42-4CA3-A008-D4B69355FC4D}">
      <dgm:prSet/>
      <dgm:spPr/>
      <dgm:t>
        <a:bodyPr/>
        <a:lstStyle/>
        <a:p>
          <a:endParaRPr lang="en-US"/>
        </a:p>
      </dgm:t>
    </dgm:pt>
    <dgm:pt modelId="{93CA81E4-6F30-451B-A1D7-9557E58E426C}" type="sibTrans" cxnId="{B173FE71-AD42-4CA3-A008-D4B69355FC4D}">
      <dgm:prSet/>
      <dgm:spPr/>
      <dgm:t>
        <a:bodyPr/>
        <a:lstStyle/>
        <a:p>
          <a:endParaRPr lang="en-US"/>
        </a:p>
      </dgm:t>
    </dgm:pt>
    <dgm:pt modelId="{1A8C98C4-C8F1-4C80-94D1-8F9B86DD6C02}" type="pres">
      <dgm:prSet presAssocID="{A89545E6-710E-4DE3-B7B0-37D52FB653AE}" presName="linear" presStyleCnt="0">
        <dgm:presLayoutVars>
          <dgm:animLvl val="lvl"/>
          <dgm:resizeHandles val="exact"/>
        </dgm:presLayoutVars>
      </dgm:prSet>
      <dgm:spPr/>
    </dgm:pt>
    <dgm:pt modelId="{AF9DCB83-E76D-48B8-8916-742B94E9FB74}" type="pres">
      <dgm:prSet presAssocID="{E1A16BEB-7AAF-4C81-8D3F-A94F27ACEA4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B1A5747-44F9-47D1-898C-CEC53323A290}" type="pres">
      <dgm:prSet presAssocID="{046AC543-052B-454B-A66E-8B7AE2070B3C}" presName="spacer" presStyleCnt="0"/>
      <dgm:spPr/>
    </dgm:pt>
    <dgm:pt modelId="{1B9A8010-CF97-4CF1-8C25-A0166473C454}" type="pres">
      <dgm:prSet presAssocID="{103BD565-7D30-4DAC-9F63-2D5BC0D02C6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E587F5F-E5F2-4264-81D2-769B28DAC90D}" type="pres">
      <dgm:prSet presAssocID="{E9BEF2FA-CC51-483A-B0C5-C9E7C567783A}" presName="spacer" presStyleCnt="0"/>
      <dgm:spPr/>
    </dgm:pt>
    <dgm:pt modelId="{23CF41A1-D40B-458D-A467-192D9E7C33F3}" type="pres">
      <dgm:prSet presAssocID="{40721B2A-9E47-4F34-9500-1AE3A578AC1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6C08222-6159-49BC-A62E-B724D9309C31}" type="pres">
      <dgm:prSet presAssocID="{02E5B4E5-23E3-4EF3-99B5-E86D746968DE}" presName="spacer" presStyleCnt="0"/>
      <dgm:spPr/>
    </dgm:pt>
    <dgm:pt modelId="{7755D9FC-FDB8-40C6-9432-CE31F9889D8A}" type="pres">
      <dgm:prSet presAssocID="{C32B1187-DEB7-4EAC-A1CF-0F469F5306C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ABC110D-9E43-41F1-A99F-4339525D2610}" type="presOf" srcId="{103BD565-7D30-4DAC-9F63-2D5BC0D02C63}" destId="{1B9A8010-CF97-4CF1-8C25-A0166473C454}" srcOrd="0" destOrd="0" presId="urn:microsoft.com/office/officeart/2005/8/layout/vList2"/>
    <dgm:cxn modelId="{E339462B-0986-4FF3-8CBB-DCC12A5BCE3F}" srcId="{A89545E6-710E-4DE3-B7B0-37D52FB653AE}" destId="{40721B2A-9E47-4F34-9500-1AE3A578AC15}" srcOrd="2" destOrd="0" parTransId="{2934DA74-7CB0-489D-BD8D-49862F4530A1}" sibTransId="{02E5B4E5-23E3-4EF3-99B5-E86D746968DE}"/>
    <dgm:cxn modelId="{6DAA4F64-7459-447A-BDB8-4100A583E0B0}" srcId="{A89545E6-710E-4DE3-B7B0-37D52FB653AE}" destId="{103BD565-7D30-4DAC-9F63-2D5BC0D02C63}" srcOrd="1" destOrd="0" parTransId="{0457CBEE-C406-4EE0-952A-7807B13A8AC4}" sibTransId="{E9BEF2FA-CC51-483A-B0C5-C9E7C567783A}"/>
    <dgm:cxn modelId="{B173FE71-AD42-4CA3-A008-D4B69355FC4D}" srcId="{A89545E6-710E-4DE3-B7B0-37D52FB653AE}" destId="{C32B1187-DEB7-4EAC-A1CF-0F469F5306CA}" srcOrd="3" destOrd="0" parTransId="{A3CAC363-EF22-4FE5-80C7-1E11FE8576A7}" sibTransId="{93CA81E4-6F30-451B-A1D7-9557E58E426C}"/>
    <dgm:cxn modelId="{CD58127E-F258-4122-B179-9BD42D5ED41A}" type="presOf" srcId="{C32B1187-DEB7-4EAC-A1CF-0F469F5306CA}" destId="{7755D9FC-FDB8-40C6-9432-CE31F9889D8A}" srcOrd="0" destOrd="0" presId="urn:microsoft.com/office/officeart/2005/8/layout/vList2"/>
    <dgm:cxn modelId="{ACDBC096-780E-4B29-A3A4-FF540F6E7399}" type="presOf" srcId="{A89545E6-710E-4DE3-B7B0-37D52FB653AE}" destId="{1A8C98C4-C8F1-4C80-94D1-8F9B86DD6C02}" srcOrd="0" destOrd="0" presId="urn:microsoft.com/office/officeart/2005/8/layout/vList2"/>
    <dgm:cxn modelId="{A197D498-1FEE-4211-A62B-60F12B664923}" type="presOf" srcId="{E1A16BEB-7AAF-4C81-8D3F-A94F27ACEA40}" destId="{AF9DCB83-E76D-48B8-8916-742B94E9FB74}" srcOrd="0" destOrd="0" presId="urn:microsoft.com/office/officeart/2005/8/layout/vList2"/>
    <dgm:cxn modelId="{A5ED6C99-62B7-47E0-8EBE-5238513BD869}" type="presOf" srcId="{40721B2A-9E47-4F34-9500-1AE3A578AC15}" destId="{23CF41A1-D40B-458D-A467-192D9E7C33F3}" srcOrd="0" destOrd="0" presId="urn:microsoft.com/office/officeart/2005/8/layout/vList2"/>
    <dgm:cxn modelId="{B7BF46F6-109B-4989-BA1F-A844EB24052F}" srcId="{A89545E6-710E-4DE3-B7B0-37D52FB653AE}" destId="{E1A16BEB-7AAF-4C81-8D3F-A94F27ACEA40}" srcOrd="0" destOrd="0" parTransId="{81F75D12-E30C-4B9A-8745-3EA9EF2D0D31}" sibTransId="{046AC543-052B-454B-A66E-8B7AE2070B3C}"/>
    <dgm:cxn modelId="{2E6A0DB0-3CDC-4022-8D52-5FBBBFC85838}" type="presParOf" srcId="{1A8C98C4-C8F1-4C80-94D1-8F9B86DD6C02}" destId="{AF9DCB83-E76D-48B8-8916-742B94E9FB74}" srcOrd="0" destOrd="0" presId="urn:microsoft.com/office/officeart/2005/8/layout/vList2"/>
    <dgm:cxn modelId="{4E42804A-F709-47DB-A934-708187563F51}" type="presParOf" srcId="{1A8C98C4-C8F1-4C80-94D1-8F9B86DD6C02}" destId="{AB1A5747-44F9-47D1-898C-CEC53323A290}" srcOrd="1" destOrd="0" presId="urn:microsoft.com/office/officeart/2005/8/layout/vList2"/>
    <dgm:cxn modelId="{65B35EEC-CE85-43C1-8DE5-08CC43B4D7EA}" type="presParOf" srcId="{1A8C98C4-C8F1-4C80-94D1-8F9B86DD6C02}" destId="{1B9A8010-CF97-4CF1-8C25-A0166473C454}" srcOrd="2" destOrd="0" presId="urn:microsoft.com/office/officeart/2005/8/layout/vList2"/>
    <dgm:cxn modelId="{47E7C5B2-E625-4290-8F54-ACDDC510ABBC}" type="presParOf" srcId="{1A8C98C4-C8F1-4C80-94D1-8F9B86DD6C02}" destId="{4E587F5F-E5F2-4264-81D2-769B28DAC90D}" srcOrd="3" destOrd="0" presId="urn:microsoft.com/office/officeart/2005/8/layout/vList2"/>
    <dgm:cxn modelId="{F1BDD73F-1327-4408-8485-CB0753613621}" type="presParOf" srcId="{1A8C98C4-C8F1-4C80-94D1-8F9B86DD6C02}" destId="{23CF41A1-D40B-458D-A467-192D9E7C33F3}" srcOrd="4" destOrd="0" presId="urn:microsoft.com/office/officeart/2005/8/layout/vList2"/>
    <dgm:cxn modelId="{55B3E3A3-D9F9-403E-8A04-59B45CE1C69C}" type="presParOf" srcId="{1A8C98C4-C8F1-4C80-94D1-8F9B86DD6C02}" destId="{16C08222-6159-49BC-A62E-B724D9309C31}" srcOrd="5" destOrd="0" presId="urn:microsoft.com/office/officeart/2005/8/layout/vList2"/>
    <dgm:cxn modelId="{AE28128C-8828-45D7-8167-E9D5BB3A0716}" type="presParOf" srcId="{1A8C98C4-C8F1-4C80-94D1-8F9B86DD6C02}" destId="{7755D9FC-FDB8-40C6-9432-CE31F9889D8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1EC17C-6D83-4F55-AA84-5B2A18EB41E5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0A965C7-9AE8-47C3-91EE-1A797DE77AD8}">
      <dgm:prSet/>
      <dgm:spPr/>
      <dgm:t>
        <a:bodyPr/>
        <a:lstStyle/>
        <a:p>
          <a:r>
            <a:rPr lang="cs-CZ"/>
            <a:t>Průzkum a ochrana fondu</a:t>
          </a:r>
          <a:endParaRPr lang="en-US"/>
        </a:p>
      </dgm:t>
    </dgm:pt>
    <dgm:pt modelId="{AF4727AE-CBFC-4513-8B61-A35C41F7BFF9}" type="parTrans" cxnId="{578D9031-B361-44E9-8B73-5B352887CF04}">
      <dgm:prSet/>
      <dgm:spPr/>
      <dgm:t>
        <a:bodyPr/>
        <a:lstStyle/>
        <a:p>
          <a:endParaRPr lang="en-US"/>
        </a:p>
      </dgm:t>
    </dgm:pt>
    <dgm:pt modelId="{ED133A00-71D4-4A74-A17E-F603F82DFE5F}" type="sibTrans" cxnId="{578D9031-B361-44E9-8B73-5B352887CF04}">
      <dgm:prSet/>
      <dgm:spPr/>
      <dgm:t>
        <a:bodyPr/>
        <a:lstStyle/>
        <a:p>
          <a:endParaRPr lang="en-US"/>
        </a:p>
      </dgm:t>
    </dgm:pt>
    <dgm:pt modelId="{C2138BFE-95D0-45CC-8C19-41D539D5C1FC}">
      <dgm:prSet/>
      <dgm:spPr/>
      <dgm:t>
        <a:bodyPr/>
        <a:lstStyle/>
        <a:p>
          <a:r>
            <a:rPr lang="cs-CZ"/>
            <a:t>Měření pH a doplňování informací do databáze průzkum fondu</a:t>
          </a:r>
          <a:endParaRPr lang="en-US"/>
        </a:p>
      </dgm:t>
    </dgm:pt>
    <dgm:pt modelId="{DC9AD3D3-2480-4FC4-9997-4B989D33DFBE}" type="parTrans" cxnId="{B5E9BCCB-E749-492C-BC93-C6F453552652}">
      <dgm:prSet/>
      <dgm:spPr/>
      <dgm:t>
        <a:bodyPr/>
        <a:lstStyle/>
        <a:p>
          <a:endParaRPr lang="en-US"/>
        </a:p>
      </dgm:t>
    </dgm:pt>
    <dgm:pt modelId="{C8EA18E9-0C67-4FD1-BA49-016DC3ED8E71}" type="sibTrans" cxnId="{B5E9BCCB-E749-492C-BC93-C6F453552652}">
      <dgm:prSet/>
      <dgm:spPr/>
      <dgm:t>
        <a:bodyPr/>
        <a:lstStyle/>
        <a:p>
          <a:endParaRPr lang="en-US"/>
        </a:p>
      </dgm:t>
    </dgm:pt>
    <dgm:pt modelId="{89AA2FC7-2176-4A1F-B967-538808686143}">
      <dgm:prSet/>
      <dgm:spPr/>
      <dgm:t>
        <a:bodyPr/>
        <a:lstStyle/>
        <a:p>
          <a:r>
            <a:rPr lang="cs-CZ"/>
            <a:t>Uložení do ochranných obalů</a:t>
          </a:r>
          <a:endParaRPr lang="en-US"/>
        </a:p>
      </dgm:t>
    </dgm:pt>
    <dgm:pt modelId="{0B75C842-631E-4DDA-8D3B-7F3747DD923C}" type="parTrans" cxnId="{EBFC2867-72C3-457C-9D6D-7994D0321162}">
      <dgm:prSet/>
      <dgm:spPr/>
      <dgm:t>
        <a:bodyPr/>
        <a:lstStyle/>
        <a:p>
          <a:endParaRPr lang="en-US"/>
        </a:p>
      </dgm:t>
    </dgm:pt>
    <dgm:pt modelId="{AC66EC46-6CF8-47E3-8C41-278A6040F647}" type="sibTrans" cxnId="{EBFC2867-72C3-457C-9D6D-7994D0321162}">
      <dgm:prSet/>
      <dgm:spPr/>
      <dgm:t>
        <a:bodyPr/>
        <a:lstStyle/>
        <a:p>
          <a:endParaRPr lang="en-US"/>
        </a:p>
      </dgm:t>
    </dgm:pt>
    <dgm:pt modelId="{06A2B0A8-532D-4324-9897-6C07501FB78C}">
      <dgm:prSet/>
      <dgm:spPr/>
      <dgm:t>
        <a:bodyPr/>
        <a:lstStyle/>
        <a:p>
          <a:r>
            <a:rPr lang="cs-CZ"/>
            <a:t>Trvalý přesun do monitorovaného depozitáře</a:t>
          </a:r>
          <a:endParaRPr lang="en-US"/>
        </a:p>
      </dgm:t>
    </dgm:pt>
    <dgm:pt modelId="{472976E6-3BE6-4A96-8AA7-4703284403B7}" type="parTrans" cxnId="{DB962009-7DD7-4B51-A403-879EBC495964}">
      <dgm:prSet/>
      <dgm:spPr/>
      <dgm:t>
        <a:bodyPr/>
        <a:lstStyle/>
        <a:p>
          <a:endParaRPr lang="en-US"/>
        </a:p>
      </dgm:t>
    </dgm:pt>
    <dgm:pt modelId="{93C756F6-14CB-4CCF-A04D-9AD3236695BB}" type="sibTrans" cxnId="{DB962009-7DD7-4B51-A403-879EBC495964}">
      <dgm:prSet/>
      <dgm:spPr/>
      <dgm:t>
        <a:bodyPr/>
        <a:lstStyle/>
        <a:p>
          <a:endParaRPr lang="en-US"/>
        </a:p>
      </dgm:t>
    </dgm:pt>
    <dgm:pt modelId="{05B65E37-CC57-4600-9D01-2996F41EACE7}" type="pres">
      <dgm:prSet presAssocID="{E61EC17C-6D83-4F55-AA84-5B2A18EB41E5}" presName="matrix" presStyleCnt="0">
        <dgm:presLayoutVars>
          <dgm:chMax val="1"/>
          <dgm:dir/>
          <dgm:resizeHandles val="exact"/>
        </dgm:presLayoutVars>
      </dgm:prSet>
      <dgm:spPr/>
    </dgm:pt>
    <dgm:pt modelId="{CD703F77-9D33-4680-A740-541E89F5CEF5}" type="pres">
      <dgm:prSet presAssocID="{E61EC17C-6D83-4F55-AA84-5B2A18EB41E5}" presName="diamond" presStyleLbl="bgShp" presStyleIdx="0" presStyleCnt="1"/>
      <dgm:spPr/>
    </dgm:pt>
    <dgm:pt modelId="{02E79896-EBC7-46BB-A5F5-60D541B87A8B}" type="pres">
      <dgm:prSet presAssocID="{E61EC17C-6D83-4F55-AA84-5B2A18EB41E5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E2D4D11-C7B7-41EC-8AC8-DB9C3C738A2E}" type="pres">
      <dgm:prSet presAssocID="{E61EC17C-6D83-4F55-AA84-5B2A18EB41E5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86D7CC2-6C84-4740-BD7D-1A27B9F02F76}" type="pres">
      <dgm:prSet presAssocID="{E61EC17C-6D83-4F55-AA84-5B2A18EB41E5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4EB51FA-EE26-4A90-A5F6-9D0F90AD7658}" type="pres">
      <dgm:prSet presAssocID="{E61EC17C-6D83-4F55-AA84-5B2A18EB41E5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B962009-7DD7-4B51-A403-879EBC495964}" srcId="{E61EC17C-6D83-4F55-AA84-5B2A18EB41E5}" destId="{06A2B0A8-532D-4324-9897-6C07501FB78C}" srcOrd="3" destOrd="0" parTransId="{472976E6-3BE6-4A96-8AA7-4703284403B7}" sibTransId="{93C756F6-14CB-4CCF-A04D-9AD3236695BB}"/>
    <dgm:cxn modelId="{6F35841F-E58A-4C41-AA26-9F68D2EAAD5C}" type="presOf" srcId="{E0A965C7-9AE8-47C3-91EE-1A797DE77AD8}" destId="{02E79896-EBC7-46BB-A5F5-60D541B87A8B}" srcOrd="0" destOrd="0" presId="urn:microsoft.com/office/officeart/2005/8/layout/matrix3"/>
    <dgm:cxn modelId="{578D9031-B361-44E9-8B73-5B352887CF04}" srcId="{E61EC17C-6D83-4F55-AA84-5B2A18EB41E5}" destId="{E0A965C7-9AE8-47C3-91EE-1A797DE77AD8}" srcOrd="0" destOrd="0" parTransId="{AF4727AE-CBFC-4513-8B61-A35C41F7BFF9}" sibTransId="{ED133A00-71D4-4A74-A17E-F603F82DFE5F}"/>
    <dgm:cxn modelId="{EBFC2867-72C3-457C-9D6D-7994D0321162}" srcId="{E61EC17C-6D83-4F55-AA84-5B2A18EB41E5}" destId="{89AA2FC7-2176-4A1F-B967-538808686143}" srcOrd="2" destOrd="0" parTransId="{0B75C842-631E-4DDA-8D3B-7F3747DD923C}" sibTransId="{AC66EC46-6CF8-47E3-8C41-278A6040F647}"/>
    <dgm:cxn modelId="{4BDED057-380A-4DFC-A347-8F82E1748DD1}" type="presOf" srcId="{06A2B0A8-532D-4324-9897-6C07501FB78C}" destId="{D4EB51FA-EE26-4A90-A5F6-9D0F90AD7658}" srcOrd="0" destOrd="0" presId="urn:microsoft.com/office/officeart/2005/8/layout/matrix3"/>
    <dgm:cxn modelId="{4EB2E498-9949-4791-B5C1-C7C80639C3DC}" type="presOf" srcId="{89AA2FC7-2176-4A1F-B967-538808686143}" destId="{986D7CC2-6C84-4740-BD7D-1A27B9F02F76}" srcOrd="0" destOrd="0" presId="urn:microsoft.com/office/officeart/2005/8/layout/matrix3"/>
    <dgm:cxn modelId="{5376E99C-FDFC-42EA-B8A1-48FC91146679}" type="presOf" srcId="{C2138BFE-95D0-45CC-8C19-41D539D5C1FC}" destId="{6E2D4D11-C7B7-41EC-8AC8-DB9C3C738A2E}" srcOrd="0" destOrd="0" presId="urn:microsoft.com/office/officeart/2005/8/layout/matrix3"/>
    <dgm:cxn modelId="{B5E9BCCB-E749-492C-BC93-C6F453552652}" srcId="{E61EC17C-6D83-4F55-AA84-5B2A18EB41E5}" destId="{C2138BFE-95D0-45CC-8C19-41D539D5C1FC}" srcOrd="1" destOrd="0" parTransId="{DC9AD3D3-2480-4FC4-9997-4B989D33DFBE}" sibTransId="{C8EA18E9-0C67-4FD1-BA49-016DC3ED8E71}"/>
    <dgm:cxn modelId="{9C9E27D5-7653-4DAC-BA60-CD559C2ED56C}" type="presOf" srcId="{E61EC17C-6D83-4F55-AA84-5B2A18EB41E5}" destId="{05B65E37-CC57-4600-9D01-2996F41EACE7}" srcOrd="0" destOrd="0" presId="urn:microsoft.com/office/officeart/2005/8/layout/matrix3"/>
    <dgm:cxn modelId="{815CFCBF-77C0-4077-956A-5F8BAF3A8502}" type="presParOf" srcId="{05B65E37-CC57-4600-9D01-2996F41EACE7}" destId="{CD703F77-9D33-4680-A740-541E89F5CEF5}" srcOrd="0" destOrd="0" presId="urn:microsoft.com/office/officeart/2005/8/layout/matrix3"/>
    <dgm:cxn modelId="{DC6B97CE-0B0A-48B5-955F-2C60A78B840D}" type="presParOf" srcId="{05B65E37-CC57-4600-9D01-2996F41EACE7}" destId="{02E79896-EBC7-46BB-A5F5-60D541B87A8B}" srcOrd="1" destOrd="0" presId="urn:microsoft.com/office/officeart/2005/8/layout/matrix3"/>
    <dgm:cxn modelId="{781D2978-E66B-4630-B19E-176311376F83}" type="presParOf" srcId="{05B65E37-CC57-4600-9D01-2996F41EACE7}" destId="{6E2D4D11-C7B7-41EC-8AC8-DB9C3C738A2E}" srcOrd="2" destOrd="0" presId="urn:microsoft.com/office/officeart/2005/8/layout/matrix3"/>
    <dgm:cxn modelId="{B4A4ABB1-7EA8-44B7-BA81-C5D2EF81250F}" type="presParOf" srcId="{05B65E37-CC57-4600-9D01-2996F41EACE7}" destId="{986D7CC2-6C84-4740-BD7D-1A27B9F02F76}" srcOrd="3" destOrd="0" presId="urn:microsoft.com/office/officeart/2005/8/layout/matrix3"/>
    <dgm:cxn modelId="{F9E4C071-F384-4B04-963E-D69FE6564752}" type="presParOf" srcId="{05B65E37-CC57-4600-9D01-2996F41EACE7}" destId="{D4EB51FA-EE26-4A90-A5F6-9D0F90AD765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DCB83-E76D-48B8-8916-742B94E9FB74}">
      <dsp:nvSpPr>
        <dsp:cNvPr id="0" name=""/>
        <dsp:cNvSpPr/>
      </dsp:nvSpPr>
      <dsp:spPr>
        <a:xfrm>
          <a:off x="0" y="22490"/>
          <a:ext cx="10515600" cy="9582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b="1" kern="1200"/>
            <a:t>R</a:t>
          </a:r>
          <a:r>
            <a:rPr lang="cs-CZ" sz="3900" kern="1200"/>
            <a:t>egionální</a:t>
          </a:r>
          <a:endParaRPr lang="en-US" sz="3900" kern="1200"/>
        </a:p>
      </dsp:txBody>
      <dsp:txXfrm>
        <a:off x="46777" y="69267"/>
        <a:ext cx="10422046" cy="864676"/>
      </dsp:txXfrm>
    </dsp:sp>
    <dsp:sp modelId="{1B9A8010-CF97-4CF1-8C25-A0166473C454}">
      <dsp:nvSpPr>
        <dsp:cNvPr id="0" name=""/>
        <dsp:cNvSpPr/>
      </dsp:nvSpPr>
      <dsp:spPr>
        <a:xfrm>
          <a:off x="0" y="1093040"/>
          <a:ext cx="10515600" cy="9582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b="1" kern="1200"/>
            <a:t>U</a:t>
          </a:r>
          <a:r>
            <a:rPr lang="cs-CZ" sz="3900" kern="1200"/>
            <a:t>nikátní</a:t>
          </a:r>
          <a:endParaRPr lang="en-US" sz="3900" kern="1200"/>
        </a:p>
      </dsp:txBody>
      <dsp:txXfrm>
        <a:off x="46777" y="1139817"/>
        <a:ext cx="10422046" cy="864676"/>
      </dsp:txXfrm>
    </dsp:sp>
    <dsp:sp modelId="{23CF41A1-D40B-458D-A467-192D9E7C33F3}">
      <dsp:nvSpPr>
        <dsp:cNvPr id="0" name=""/>
        <dsp:cNvSpPr/>
      </dsp:nvSpPr>
      <dsp:spPr>
        <a:xfrm>
          <a:off x="0" y="2163590"/>
          <a:ext cx="10515600" cy="9582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b="1" kern="1200"/>
            <a:t>D</a:t>
          </a:r>
          <a:r>
            <a:rPr lang="cs-CZ" sz="3900" kern="1200"/>
            <a:t>ostupné</a:t>
          </a:r>
          <a:endParaRPr lang="en-US" sz="3900" kern="1200"/>
        </a:p>
      </dsp:txBody>
      <dsp:txXfrm>
        <a:off x="46777" y="2210367"/>
        <a:ext cx="10422046" cy="864676"/>
      </dsp:txXfrm>
    </dsp:sp>
    <dsp:sp modelId="{7755D9FC-FDB8-40C6-9432-CE31F9889D8A}">
      <dsp:nvSpPr>
        <dsp:cNvPr id="0" name=""/>
        <dsp:cNvSpPr/>
      </dsp:nvSpPr>
      <dsp:spPr>
        <a:xfrm>
          <a:off x="0" y="3234140"/>
          <a:ext cx="10515600" cy="9582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b="1" kern="1200"/>
            <a:t>A</a:t>
          </a:r>
          <a:r>
            <a:rPr lang="cs-CZ" sz="3900" kern="1200"/>
            <a:t>utorsky volné</a:t>
          </a:r>
          <a:endParaRPr lang="en-US" sz="3900" kern="1200"/>
        </a:p>
      </dsp:txBody>
      <dsp:txXfrm>
        <a:off x="46777" y="3280917"/>
        <a:ext cx="10422046" cy="8646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03F77-9D33-4680-A740-541E89F5CEF5}">
      <dsp:nvSpPr>
        <dsp:cNvPr id="0" name=""/>
        <dsp:cNvSpPr/>
      </dsp:nvSpPr>
      <dsp:spPr>
        <a:xfrm>
          <a:off x="3082131" y="0"/>
          <a:ext cx="4351338" cy="435133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79896-EBC7-46BB-A5F5-60D541B87A8B}">
      <dsp:nvSpPr>
        <dsp:cNvPr id="0" name=""/>
        <dsp:cNvSpPr/>
      </dsp:nvSpPr>
      <dsp:spPr>
        <a:xfrm>
          <a:off x="3495508" y="413377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Průzkum a ochrana fondu</a:t>
          </a:r>
          <a:endParaRPr lang="en-US" sz="1500" kern="1200"/>
        </a:p>
      </dsp:txBody>
      <dsp:txXfrm>
        <a:off x="3578350" y="496219"/>
        <a:ext cx="1531337" cy="1531337"/>
      </dsp:txXfrm>
    </dsp:sp>
    <dsp:sp modelId="{6E2D4D11-C7B7-41EC-8AC8-DB9C3C738A2E}">
      <dsp:nvSpPr>
        <dsp:cNvPr id="0" name=""/>
        <dsp:cNvSpPr/>
      </dsp:nvSpPr>
      <dsp:spPr>
        <a:xfrm>
          <a:off x="5323070" y="413377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Měření pH a doplňování informací do databáze průzkum fondu</a:t>
          </a:r>
          <a:endParaRPr lang="en-US" sz="1500" kern="1200"/>
        </a:p>
      </dsp:txBody>
      <dsp:txXfrm>
        <a:off x="5405912" y="496219"/>
        <a:ext cx="1531337" cy="1531337"/>
      </dsp:txXfrm>
    </dsp:sp>
    <dsp:sp modelId="{986D7CC2-6C84-4740-BD7D-1A27B9F02F76}">
      <dsp:nvSpPr>
        <dsp:cNvPr id="0" name=""/>
        <dsp:cNvSpPr/>
      </dsp:nvSpPr>
      <dsp:spPr>
        <a:xfrm>
          <a:off x="3495508" y="2240939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Uložení do ochranných obalů</a:t>
          </a:r>
          <a:endParaRPr lang="en-US" sz="1500" kern="1200"/>
        </a:p>
      </dsp:txBody>
      <dsp:txXfrm>
        <a:off x="3578350" y="2323781"/>
        <a:ext cx="1531337" cy="1531337"/>
      </dsp:txXfrm>
    </dsp:sp>
    <dsp:sp modelId="{D4EB51FA-EE26-4A90-A5F6-9D0F90AD7658}">
      <dsp:nvSpPr>
        <dsp:cNvPr id="0" name=""/>
        <dsp:cNvSpPr/>
      </dsp:nvSpPr>
      <dsp:spPr>
        <a:xfrm>
          <a:off x="5323070" y="2240939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Trvalý přesun do monitorovaného depozitáře</a:t>
          </a:r>
          <a:endParaRPr lang="en-US" sz="1500" kern="1200"/>
        </a:p>
      </dsp:txBody>
      <dsp:txXfrm>
        <a:off x="5405912" y="2323781"/>
        <a:ext cx="1531337" cy="1531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89E4123-1A39-FA70-D37A-AA643D2111B0}"/>
              </a:ext>
            </a:extLst>
          </p:cNvPr>
          <p:cNvSpPr txBox="1"/>
          <p:nvPr/>
        </p:nvSpPr>
        <p:spPr>
          <a:xfrm>
            <a:off x="4162567" y="818984"/>
            <a:ext cx="6714699" cy="31786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Digitalizace s Viskem 7 na příkladu Krajské knihovny v Pardubicích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483A87C-2DE4-D1EF-04B1-A38A84AD7971}"/>
              </a:ext>
            </a:extLst>
          </p:cNvPr>
          <p:cNvSpPr txBox="1"/>
          <p:nvPr/>
        </p:nvSpPr>
        <p:spPr>
          <a:xfrm>
            <a:off x="4285397" y="4960961"/>
            <a:ext cx="7055893" cy="107805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i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Barbora Horáková</a:t>
            </a:r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660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9F5223-1E51-F75D-F054-92B545741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cs-CZ" sz="4000">
                <a:latin typeface="Times New Roman"/>
                <a:cs typeface="Times New Roman"/>
              </a:rPr>
              <a:t>Závěrečná fáze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980873-917F-20D8-DE48-E7840A6B2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3610376" cy="30313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latin typeface="Times New Roman"/>
                <a:cs typeface="Times New Roman"/>
              </a:rPr>
              <a:t>Přebrání dat</a:t>
            </a:r>
          </a:p>
          <a:p>
            <a:r>
              <a:rPr lang="cs-CZ" dirty="0">
                <a:latin typeface="Times New Roman"/>
                <a:cs typeface="Times New Roman"/>
              </a:rPr>
              <a:t>Přiřazení licencí</a:t>
            </a:r>
          </a:p>
          <a:p>
            <a:r>
              <a:rPr lang="cs-CZ" dirty="0">
                <a:latin typeface="Times New Roman"/>
                <a:cs typeface="Times New Roman"/>
              </a:rPr>
              <a:t>Zveřejnění v digitální knihovně</a:t>
            </a:r>
          </a:p>
          <a:p>
            <a:r>
              <a:rPr lang="cs-CZ" dirty="0">
                <a:latin typeface="Times New Roman"/>
                <a:cs typeface="Times New Roman"/>
              </a:rPr>
              <a:t>Propagace</a:t>
            </a:r>
          </a:p>
          <a:p>
            <a:r>
              <a:rPr lang="cs-CZ" dirty="0">
                <a:latin typeface="Times New Roman"/>
                <a:cs typeface="Times New Roman"/>
              </a:rPr>
              <a:t>Vyúčtování</a:t>
            </a:r>
          </a:p>
          <a:p>
            <a:pPr marL="0" indent="0">
              <a:buNone/>
            </a:pPr>
            <a:endParaRPr lang="cs-CZ" sz="20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ázek 3" descr="Obsah obrázku text, snímek obrazovky, software, Webová stránka&#10;&#10;Popis se vygeneroval automaticky.">
            <a:extLst>
              <a:ext uri="{FF2B5EF4-FFF2-40B4-BE49-F238E27FC236}">
                <a16:creationId xmlns:a16="http://schemas.microsoft.com/office/drawing/2014/main" id="{DB24AC93-8EBE-EBE9-EF08-35B0A959E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629" y="2410722"/>
            <a:ext cx="6133648" cy="28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66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4CAB25-DA2C-A8BC-6C0A-38979009F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/>
                <a:cs typeface="Times New Roman"/>
              </a:rPr>
              <a:t>Propojení s </a:t>
            </a:r>
            <a:r>
              <a:rPr lang="cs-CZ" b="1" err="1">
                <a:latin typeface="Times New Roman"/>
                <a:cs typeface="Times New Roman"/>
              </a:rPr>
              <a:t>Viskem</a:t>
            </a:r>
            <a:r>
              <a:rPr lang="cs-CZ" b="1" dirty="0">
                <a:latin typeface="Times New Roman"/>
                <a:cs typeface="Times New Roman"/>
              </a:rPr>
              <a:t> 4</a:t>
            </a:r>
            <a:endParaRPr lang="cs-CZ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6BE7FEA-E71C-DDF3-E672-D6FE8B4669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506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E9A97E7-AE61-E7C0-D131-A46A7CAAF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cs-CZ" sz="4000">
                <a:solidFill>
                  <a:srgbClr val="FFFFFF"/>
                </a:solidFill>
                <a:latin typeface="Times New Roman"/>
                <a:cs typeface="Times New Roman"/>
              </a:rPr>
              <a:t>Děkuji za pozornost a nebojte se VISKU!</a:t>
            </a:r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17" name="Zástupný obsah 16">
            <a:extLst>
              <a:ext uri="{FF2B5EF4-FFF2-40B4-BE49-F238E27FC236}">
                <a16:creationId xmlns:a16="http://schemas.microsoft.com/office/drawing/2014/main" id="{4982F56E-6437-51B3-F621-74D39C900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46675"/>
            <a:ext cx="10515600" cy="25302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cs-CZ">
                <a:latin typeface="Times New Roman"/>
                <a:cs typeface="Times New Roman"/>
              </a:rPr>
              <a:t>Barbora Horáková</a:t>
            </a:r>
            <a:endParaRPr lang="cs-CZ"/>
          </a:p>
          <a:p>
            <a:pPr marL="0" indent="0" algn="ctr">
              <a:buNone/>
            </a:pPr>
            <a:r>
              <a:rPr lang="cs-CZ">
                <a:latin typeface="Times New Roman"/>
                <a:cs typeface="Times New Roman"/>
              </a:rPr>
              <a:t>Krajská knihovna v Pardubicích</a:t>
            </a:r>
          </a:p>
          <a:p>
            <a:pPr marL="0" indent="0" algn="ctr">
              <a:buNone/>
            </a:pPr>
            <a:r>
              <a:rPr lang="cs-CZ" i="1">
                <a:latin typeface="Times New Roman"/>
                <a:cs typeface="Times New Roman"/>
              </a:rPr>
              <a:t>b.horakova@knihovna-pardubice.cz</a:t>
            </a:r>
            <a:endParaRPr lang="cs-CZ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0608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6213FE0-A982-BAEC-ED47-53170097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rgbClr val="FFFFFF"/>
                </a:solidFill>
                <a:latin typeface="Times New Roman"/>
                <a:cs typeface="Times New Roman"/>
              </a:rPr>
              <a:t>Krajská knihovna v Pardubicích</a:t>
            </a:r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14357C-2ECA-180C-C55E-1CF125C7B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>
                <a:latin typeface="Times New Roman"/>
                <a:cs typeface="Times New Roman"/>
              </a:rPr>
              <a:t>Krajskou od roku 2004</a:t>
            </a:r>
          </a:p>
          <a:p>
            <a:r>
              <a:rPr lang="cs-CZ" dirty="0">
                <a:latin typeface="Times New Roman"/>
                <a:cs typeface="Times New Roman"/>
              </a:rPr>
              <a:t>Digitalizuje od roku 2015</a:t>
            </a:r>
          </a:p>
          <a:p>
            <a:r>
              <a:rPr lang="cs-CZ" dirty="0">
                <a:latin typeface="Times New Roman"/>
                <a:cs typeface="Times New Roman"/>
              </a:rPr>
              <a:t>2021 první projekt VISK</a:t>
            </a:r>
          </a:p>
          <a:p>
            <a:r>
              <a:rPr lang="cs-CZ" dirty="0">
                <a:latin typeface="Times New Roman"/>
                <a:cs typeface="Times New Roman"/>
              </a:rPr>
              <a:t>Funkční Kramerius od 2021</a:t>
            </a:r>
          </a:p>
          <a:p>
            <a:r>
              <a:rPr lang="cs-CZ" dirty="0">
                <a:latin typeface="Times New Roman"/>
                <a:cs typeface="Times New Roman"/>
              </a:rPr>
              <a:t>Digitalizace z fondu jiných knihoven</a:t>
            </a:r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3231074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A7BCE8-CCE8-A605-8549-B1B8382C8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cs-CZ" sz="4000" b="1" dirty="0">
                <a:solidFill>
                  <a:srgbClr val="FFFFFF"/>
                </a:solidFill>
                <a:latin typeface="Times New Roman"/>
                <a:cs typeface="Times New Roman"/>
              </a:rPr>
              <a:t>Krok za krokem</a:t>
            </a:r>
            <a:endParaRPr lang="cs-CZ" sz="4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AC4655-3970-89BF-C0F9-32B9DA8D0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000">
                <a:latin typeface="Times New Roman"/>
                <a:cs typeface="Times New Roman"/>
              </a:rPr>
              <a:t>Průzkum fondu a vytipování dokumentů</a:t>
            </a:r>
          </a:p>
          <a:p>
            <a:r>
              <a:rPr lang="cs-CZ" sz="2000">
                <a:latin typeface="Times New Roman"/>
                <a:cs typeface="Times New Roman"/>
              </a:rPr>
              <a:t>Ověření v Registru digitalizace a v Souborném katalogu</a:t>
            </a:r>
          </a:p>
          <a:p>
            <a:r>
              <a:rPr lang="cs-CZ" sz="2000">
                <a:latin typeface="Times New Roman"/>
                <a:cs typeface="Times New Roman"/>
              </a:rPr>
              <a:t>Žádost o číslo ČNB a ISSN</a:t>
            </a:r>
          </a:p>
          <a:p>
            <a:r>
              <a:rPr lang="cs-CZ" sz="2000">
                <a:latin typeface="Times New Roman"/>
                <a:cs typeface="Times New Roman"/>
              </a:rPr>
              <a:t>Úprava bibliografického záznamu</a:t>
            </a:r>
          </a:p>
          <a:p>
            <a:r>
              <a:rPr lang="cs-CZ" sz="2000">
                <a:latin typeface="Times New Roman"/>
                <a:cs typeface="Times New Roman"/>
              </a:rPr>
              <a:t>Nahlášení do Registru digitalizace (i do Souborného katalogu)</a:t>
            </a:r>
          </a:p>
          <a:p>
            <a:r>
              <a:rPr lang="cs-CZ" sz="2000">
                <a:latin typeface="Times New Roman"/>
                <a:cs typeface="Times New Roman"/>
              </a:rPr>
              <a:t>Vytvoření seznamu titulů pro projekt</a:t>
            </a:r>
          </a:p>
          <a:p>
            <a:r>
              <a:rPr lang="cs-CZ" sz="2000" dirty="0">
                <a:latin typeface="Times New Roman"/>
                <a:cs typeface="Times New Roman"/>
              </a:rPr>
              <a:t>Dopočítání stran</a:t>
            </a:r>
          </a:p>
          <a:p>
            <a:r>
              <a:rPr lang="cs-CZ" sz="2000">
                <a:latin typeface="Times New Roman"/>
                <a:cs typeface="Times New Roman"/>
              </a:rPr>
              <a:t>Nacenění</a:t>
            </a:r>
            <a:endParaRPr lang="cs-CZ" sz="2000" dirty="0">
              <a:latin typeface="Times New Roman"/>
              <a:cs typeface="Times New Roman"/>
            </a:endParaRPr>
          </a:p>
          <a:p>
            <a:r>
              <a:rPr lang="cs-CZ" sz="2000">
                <a:latin typeface="Times New Roman"/>
                <a:cs typeface="Times New Roman"/>
              </a:rPr>
              <a:t>Podání projektu</a:t>
            </a:r>
          </a:p>
        </p:txBody>
      </p:sp>
    </p:spTree>
    <p:extLst>
      <p:ext uri="{BB962C8B-B14F-4D97-AF65-F5344CB8AC3E}">
        <p14:creationId xmlns:p14="http://schemas.microsoft.com/office/powerpoint/2010/main" val="3693695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B04536-1F3C-4BD5-E0B0-4969DA336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/>
                <a:cs typeface="Times New Roman"/>
              </a:rPr>
              <a:t>Výběr dokumentů čili RUDA</a:t>
            </a:r>
            <a:endParaRPr lang="cs-CZ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1AA7A89-F7FA-EC09-BCD4-38152DDBE9A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62102"/>
          <a:ext cx="10515600" cy="4214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587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0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5" y="-1500"/>
            <a:ext cx="8119933" cy="6858001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272" y="-3000"/>
            <a:ext cx="12201265" cy="6859501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0"/>
            <a:ext cx="11718098" cy="6858000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2E11F8-C3CD-1C05-2FCF-BD4A3BFE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639" y="561203"/>
            <a:ext cx="9932691" cy="11659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>
                <a:solidFill>
                  <a:srgbClr val="FFFFFF"/>
                </a:solidFill>
              </a:rPr>
              <a:t>Registr digitalizace</a:t>
            </a:r>
            <a:endParaRPr lang="en-US" sz="480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2888341"/>
            <a:ext cx="12203819" cy="396815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 descr="Obsah obrázku text, snímek obrazovky, software, Webová stránka&#10;&#10;Popis se vygeneroval automaticky.">
            <a:extLst>
              <a:ext uri="{FF2B5EF4-FFF2-40B4-BE49-F238E27FC236}">
                <a16:creationId xmlns:a16="http://schemas.microsoft.com/office/drawing/2014/main" id="{5CE8B966-D85D-905B-BF7B-00FE3AB15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935" y="2233372"/>
            <a:ext cx="4481866" cy="3036463"/>
          </a:xfrm>
          <a:prstGeom prst="rect">
            <a:avLst/>
          </a:prstGeom>
        </p:spPr>
      </p:pic>
      <p:pic>
        <p:nvPicPr>
          <p:cNvPr id="6" name="Obrázek 5" descr="Obsah obrázku text, snímek obrazovky, Písmo, software&#10;&#10;Popis se vygeneroval automaticky.">
            <a:extLst>
              <a:ext uri="{FF2B5EF4-FFF2-40B4-BE49-F238E27FC236}">
                <a16:creationId xmlns:a16="http://schemas.microsoft.com/office/drawing/2014/main" id="{CC604B13-58A3-696F-3DF5-BB12B8C8C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322" y="2232150"/>
            <a:ext cx="4872162" cy="301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93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5629CC-303F-FFDE-3192-DFF45B55D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Souborný katalog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Zástupný obsah 3" descr="Obsah obrázku text, snímek obrazovky, číslo, Písmo&#10;&#10;Popis se vygeneroval automaticky.">
            <a:extLst>
              <a:ext uri="{FF2B5EF4-FFF2-40B4-BE49-F238E27FC236}">
                <a16:creationId xmlns:a16="http://schemas.microsoft.com/office/drawing/2014/main" id="{69DC28E9-5929-766B-390A-E38D4CB5D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727" y="1966293"/>
            <a:ext cx="10118545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0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6904B4-9C76-24F6-B116-C0547838C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Souborný katalog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Zástupný obsah 6" descr="Obsah obrázku text, snímek obrazovky&#10;&#10;Popis se vygeneroval automaticky.">
            <a:extLst>
              <a:ext uri="{FF2B5EF4-FFF2-40B4-BE49-F238E27FC236}">
                <a16:creationId xmlns:a16="http://schemas.microsoft.com/office/drawing/2014/main" id="{45DE4A32-E230-E39A-4253-7A3155852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25" y="2054298"/>
            <a:ext cx="11327549" cy="427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63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A905A8-D8B1-17C1-7D1E-4C225DC87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Tabulka titulů z Registru digitalizace</a:t>
            </a:r>
            <a:endParaRPr lang="en-US" sz="37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Zástupný obsah 3" descr="Obsah obrázku text, snímek obrazovky, číslo, Písmo&#10;&#10;Popis se vygeneroval automaticky.">
            <a:extLst>
              <a:ext uri="{FF2B5EF4-FFF2-40B4-BE49-F238E27FC236}">
                <a16:creationId xmlns:a16="http://schemas.microsoft.com/office/drawing/2014/main" id="{A079F919-A902-B4DB-AC95-A335B12C4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25" y="3031299"/>
            <a:ext cx="11327549" cy="232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78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257EECE-57F3-F422-F740-EC1023FB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 b="1">
                <a:solidFill>
                  <a:srgbClr val="FFFFFF"/>
                </a:solidFill>
                <a:latin typeface="Times New Roman"/>
                <a:cs typeface="Times New Roman"/>
              </a:rPr>
              <a:t>Dotaci jsme dostali a co dál?</a:t>
            </a:r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D3EAFC-F068-3C23-60A1-FB4C813F6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000">
                <a:latin typeface="Times New Roman"/>
                <a:cs typeface="Times New Roman"/>
              </a:rPr>
              <a:t>Výběrové řízení </a:t>
            </a:r>
          </a:p>
          <a:p>
            <a:r>
              <a:rPr lang="cs-CZ" sz="2000">
                <a:latin typeface="Times New Roman"/>
                <a:cs typeface="Times New Roman"/>
              </a:rPr>
              <a:t>Smlouva s vysoutěženou firmou</a:t>
            </a:r>
          </a:p>
          <a:p>
            <a:r>
              <a:rPr lang="cs-CZ" sz="2000">
                <a:latin typeface="Times New Roman"/>
                <a:cs typeface="Times New Roman"/>
              </a:rPr>
              <a:t>Příprava titulů k digitalizaci: </a:t>
            </a:r>
          </a:p>
          <a:p>
            <a:pPr lvl="8"/>
            <a:r>
              <a:rPr lang="cs-CZ" sz="2000">
                <a:latin typeface="Times New Roman"/>
                <a:cs typeface="Times New Roman"/>
              </a:rPr>
              <a:t>kontrola, zda máme všechno dostupné</a:t>
            </a:r>
          </a:p>
          <a:p>
            <a:pPr lvl="8"/>
            <a:r>
              <a:rPr lang="cs-CZ" sz="2000">
                <a:latin typeface="Times New Roman"/>
                <a:cs typeface="Times New Roman"/>
              </a:rPr>
              <a:t>poslední kontrola záznamů</a:t>
            </a:r>
          </a:p>
          <a:p>
            <a:pPr lvl="8"/>
            <a:r>
              <a:rPr lang="cs-CZ" sz="2000">
                <a:latin typeface="Times New Roman"/>
                <a:cs typeface="Times New Roman"/>
              </a:rPr>
              <a:t>balení</a:t>
            </a:r>
          </a:p>
          <a:p>
            <a:pPr lvl="8"/>
            <a:r>
              <a:rPr lang="cs-CZ" sz="2000">
                <a:latin typeface="Times New Roman"/>
                <a:cs typeface="Times New Roman"/>
              </a:rPr>
              <a:t>předání</a:t>
            </a:r>
          </a:p>
          <a:p>
            <a:pPr lvl="8"/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206858367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celář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Prezentace aplikace PowerPoint</vt:lpstr>
      <vt:lpstr>Krajská knihovna v Pardubicích</vt:lpstr>
      <vt:lpstr>Krok za krokem</vt:lpstr>
      <vt:lpstr>Výběr dokumentů čili RUDA</vt:lpstr>
      <vt:lpstr>Registr digitalizace</vt:lpstr>
      <vt:lpstr>Souborný katalog</vt:lpstr>
      <vt:lpstr>Souborný katalog</vt:lpstr>
      <vt:lpstr>Tabulka titulů z Registru digitalizace</vt:lpstr>
      <vt:lpstr>Dotaci jsme dostali a co dál?</vt:lpstr>
      <vt:lpstr>Závěrečná fáze</vt:lpstr>
      <vt:lpstr>Propojení s Viskem 4</vt:lpstr>
      <vt:lpstr>Děkuji za pozornost a nebojte se VISKU!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301</cp:revision>
  <dcterms:created xsi:type="dcterms:W3CDTF">2024-11-11T21:07:22Z</dcterms:created>
  <dcterms:modified xsi:type="dcterms:W3CDTF">2024-11-12T09:48:56Z</dcterms:modified>
</cp:coreProperties>
</file>